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34"/>
  </p:notesMasterIdLst>
  <p:sldIdLst>
    <p:sldId id="256" r:id="rId4"/>
    <p:sldId id="258" r:id="rId5"/>
    <p:sldId id="260" r:id="rId6"/>
    <p:sldId id="275" r:id="rId7"/>
    <p:sldId id="259" r:id="rId8"/>
    <p:sldId id="276" r:id="rId9"/>
    <p:sldId id="261" r:id="rId10"/>
    <p:sldId id="277" r:id="rId11"/>
    <p:sldId id="262" r:id="rId12"/>
    <p:sldId id="263" r:id="rId13"/>
    <p:sldId id="264" r:id="rId14"/>
    <p:sldId id="280" r:id="rId15"/>
    <p:sldId id="278" r:id="rId16"/>
    <p:sldId id="266" r:id="rId17"/>
    <p:sldId id="279" r:id="rId18"/>
    <p:sldId id="267" r:id="rId19"/>
    <p:sldId id="281" r:id="rId20"/>
    <p:sldId id="268" r:id="rId21"/>
    <p:sldId id="282" r:id="rId22"/>
    <p:sldId id="269" r:id="rId23"/>
    <p:sldId id="283" r:id="rId24"/>
    <p:sldId id="270" r:id="rId25"/>
    <p:sldId id="284" r:id="rId26"/>
    <p:sldId id="285" r:id="rId27"/>
    <p:sldId id="271" r:id="rId28"/>
    <p:sldId id="272" r:id="rId29"/>
    <p:sldId id="286" r:id="rId30"/>
    <p:sldId id="273" r:id="rId31"/>
    <p:sldId id="274" r:id="rId32"/>
    <p:sldId id="287"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40B"/>
    <a:srgbClr val="612C0E"/>
    <a:srgbClr val="813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76165" autoAdjust="0"/>
  </p:normalViewPr>
  <p:slideViewPr>
    <p:cSldViewPr>
      <p:cViewPr varScale="1">
        <p:scale>
          <a:sx n="55" d="100"/>
          <a:sy n="55"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 charset="-128"/>
              </a:defRPr>
            </a:lvl1pPr>
          </a:lstStyle>
          <a:p>
            <a:pPr>
              <a:defRPr/>
            </a:pPr>
            <a:fld id="{89DBD860-3DA9-4578-AB2E-26F69FFB0A5B}" type="slidenum">
              <a:rPr lang="en-US"/>
              <a:pPr>
                <a:defRPr/>
              </a:pPr>
              <a:t>‹#›</a:t>
            </a:fld>
            <a:endParaRPr lang="en-US"/>
          </a:p>
        </p:txBody>
      </p:sp>
    </p:spTree>
    <p:extLst>
      <p:ext uri="{BB962C8B-B14F-4D97-AF65-F5344CB8AC3E}">
        <p14:creationId xmlns:p14="http://schemas.microsoft.com/office/powerpoint/2010/main" val="4266603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EE00AEF-01BA-44E8-BA53-944646C038CC}" type="slidenum">
              <a:rPr lang="en-US" sz="1200" smtClean="0"/>
              <a:pPr/>
              <a:t>1</a:t>
            </a:fld>
            <a:endParaRPr lang="en-US" sz="1200"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4CE0C44-AB3F-4ECD-A94F-08B604DEE18E}" type="slidenum">
              <a:rPr lang="en-US" sz="1200" smtClean="0"/>
              <a:pPr/>
              <a:t>10</a:t>
            </a:fld>
            <a:endParaRPr lang="en-US" sz="120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303A8BF-CC15-416F-8A62-98FF33657C18}" type="slidenum">
              <a:rPr lang="en-US" sz="1200" smtClean="0"/>
              <a:pPr/>
              <a:t>11</a:t>
            </a:fld>
            <a:endParaRPr lang="en-US" sz="1200"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303A8BF-CC15-416F-8A62-98FF33657C18}" type="slidenum">
              <a:rPr lang="en-US" sz="1200" smtClean="0"/>
              <a:pPr/>
              <a:t>12</a:t>
            </a:fld>
            <a:endParaRPr lang="en-US" sz="1200"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318003E-233D-44E2-B555-A14D1175D957}" type="slidenum">
              <a:rPr lang="en-US" sz="1200">
                <a:solidFill>
                  <a:prstClr val="black"/>
                </a:solidFill>
              </a:rPr>
              <a:pPr/>
              <a:t>13</a:t>
            </a:fld>
            <a:endParaRPr lang="en-US" sz="1200">
              <a:solidFill>
                <a:prstClr val="black"/>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Guidelines for the use of self-disclosure may be</a:t>
            </a:r>
          </a:p>
          <a:p>
            <a:pPr eaLnBrk="1" hangingPunct="1"/>
            <a:r>
              <a:rPr lang="en-US" smtClean="0">
                <a:latin typeface="Arial" pitchFamily="34" charset="0"/>
                <a:ea typeface="ＭＳ Ｐゴシック" pitchFamily="34" charset="-128"/>
              </a:rPr>
              <a:t>separated into two areas of consideration: situations in which self-disclosure</a:t>
            </a:r>
          </a:p>
          <a:p>
            <a:pPr eaLnBrk="1" hangingPunct="1"/>
            <a:r>
              <a:rPr lang="en-US" smtClean="0">
                <a:latin typeface="Arial" pitchFamily="34" charset="0"/>
                <a:ea typeface="ＭＳ Ｐゴシック" pitchFamily="34" charset="-128"/>
              </a:rPr>
              <a:t>is contraindicated and speciﬁc considerations for assessing the value of</a:t>
            </a:r>
          </a:p>
          <a:p>
            <a:pPr eaLnBrk="1" hangingPunct="1"/>
            <a:r>
              <a:rPr lang="en-US" smtClean="0">
                <a:latin typeface="Arial" pitchFamily="34" charset="0"/>
                <a:ea typeface="ＭＳ Ｐゴシック" pitchFamily="34" charset="-128"/>
              </a:rPr>
              <a:t>self-disclosure in therapy. </a:t>
            </a:r>
          </a:p>
          <a:p>
            <a:pPr eaLnBrk="1" hangingPunct="1"/>
            <a:endParaRPr lang="en-US"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0E13CC0-5736-427D-9CF4-24C417E1CED9}" type="slidenum">
              <a:rPr lang="en-US" sz="1200" smtClean="0"/>
              <a:pPr/>
              <a:t>14</a:t>
            </a:fld>
            <a:endParaRPr lang="en-US" sz="120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situations in which self-disclosure</a:t>
            </a:r>
          </a:p>
          <a:p>
            <a:pPr eaLnBrk="1" hangingPunct="1"/>
            <a:r>
              <a:rPr lang="en-US" smtClean="0">
                <a:latin typeface="Arial" pitchFamily="34" charset="0"/>
                <a:ea typeface="ＭＳ Ｐゴシック" pitchFamily="34" charset="-128"/>
              </a:rPr>
              <a:t>is contraindicated</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All of the conditions listed above in which self-disclosure</a:t>
            </a:r>
          </a:p>
          <a:p>
            <a:pPr eaLnBrk="1" hangingPunct="1"/>
            <a:r>
              <a:rPr lang="en-US" smtClean="0">
                <a:latin typeface="Arial" pitchFamily="34" charset="0"/>
                <a:ea typeface="ＭＳ Ｐゴシック" pitchFamily="34" charset="-128"/>
              </a:rPr>
              <a:t>may be contraindicated were discovered in practice by paying attention to</a:t>
            </a:r>
          </a:p>
          <a:p>
            <a:pPr eaLnBrk="1" hangingPunct="1"/>
            <a:r>
              <a:rPr lang="en-US" smtClean="0">
                <a:latin typeface="Arial" pitchFamily="34" charset="0"/>
                <a:ea typeface="ＭＳ Ｐゴシック" pitchFamily="34" charset="-128"/>
              </a:rPr>
              <a:t>the effects that the use of self-disclosure had with certain clients.</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0E13CC0-5736-427D-9CF4-24C417E1CED9}" type="slidenum">
              <a:rPr lang="en-US" sz="1200" smtClean="0"/>
              <a:pPr/>
              <a:t>15</a:t>
            </a:fld>
            <a:endParaRPr lang="en-US" sz="120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situations in which self-disclosure</a:t>
            </a:r>
          </a:p>
          <a:p>
            <a:pPr eaLnBrk="1" hangingPunct="1"/>
            <a:r>
              <a:rPr lang="en-US" smtClean="0">
                <a:latin typeface="Arial" pitchFamily="34" charset="0"/>
                <a:ea typeface="ＭＳ Ｐゴシック" pitchFamily="34" charset="-128"/>
              </a:rPr>
              <a:t>is contraindicated</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All of the conditions listed above in which self-disclosure</a:t>
            </a:r>
          </a:p>
          <a:p>
            <a:pPr eaLnBrk="1" hangingPunct="1"/>
            <a:r>
              <a:rPr lang="en-US" smtClean="0">
                <a:latin typeface="Arial" pitchFamily="34" charset="0"/>
                <a:ea typeface="ＭＳ Ｐゴシック" pitchFamily="34" charset="-128"/>
              </a:rPr>
              <a:t>may be contraindicated were discovered in practice by paying attention to</a:t>
            </a:r>
          </a:p>
          <a:p>
            <a:pPr eaLnBrk="1" hangingPunct="1"/>
            <a:r>
              <a:rPr lang="en-US" smtClean="0">
                <a:latin typeface="Arial" pitchFamily="34" charset="0"/>
                <a:ea typeface="ＭＳ Ｐゴシック" pitchFamily="34" charset="-128"/>
              </a:rPr>
              <a:t>the effects that the use of self-disclosure had with certain clients.</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62A2A81-E175-44DE-9F8C-832175449468}" type="slidenum">
              <a:rPr lang="en-US" sz="1200" smtClean="0"/>
              <a:pPr/>
              <a:t>16</a:t>
            </a:fld>
            <a:endParaRPr lang="en-US" sz="120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Working with families as a therapeutic unit makes speciﬁc guidelines</a:t>
            </a:r>
          </a:p>
          <a:p>
            <a:pPr eaLnBrk="1" hangingPunct="1"/>
            <a:r>
              <a:rPr lang="en-US" smtClean="0">
                <a:latin typeface="Arial" pitchFamily="34" charset="0"/>
                <a:ea typeface="ＭＳ Ｐゴシック" pitchFamily="34" charset="-128"/>
              </a:rPr>
              <a:t>for effective use difﬁcult to deﬁne. What may be an effective self-disclosure</a:t>
            </a:r>
          </a:p>
          <a:p>
            <a:pPr eaLnBrk="1" hangingPunct="1"/>
            <a:r>
              <a:rPr lang="en-US" smtClean="0">
                <a:latin typeface="Arial" pitchFamily="34" charset="0"/>
                <a:ea typeface="ＭＳ Ｐゴシック" pitchFamily="34" charset="-128"/>
              </a:rPr>
              <a:t>for one family member can be an assault or boundary violation for another.</a:t>
            </a:r>
          </a:p>
          <a:p>
            <a:pPr eaLnBrk="1" hangingPunct="1"/>
            <a:r>
              <a:rPr lang="en-US" smtClean="0">
                <a:latin typeface="Arial" pitchFamily="34" charset="0"/>
                <a:ea typeface="ＭＳ Ｐゴシック" pitchFamily="34" charset="-128"/>
              </a:rPr>
              <a:t>Similarly, a disclosure that is supportive of one family member can</a:t>
            </a:r>
          </a:p>
          <a:p>
            <a:pPr eaLnBrk="1" hangingPunct="1"/>
            <a:r>
              <a:rPr lang="en-US" smtClean="0">
                <a:latin typeface="Arial" pitchFamily="34" charset="0"/>
                <a:ea typeface="ＭＳ Ｐゴシック" pitchFamily="34" charset="-128"/>
              </a:rPr>
              <a:t>be detrimental to the alliance between members. Therapeutic self-disclosure</a:t>
            </a:r>
          </a:p>
          <a:p>
            <a:pPr eaLnBrk="1" hangingPunct="1"/>
            <a:r>
              <a:rPr lang="en-US" smtClean="0">
                <a:latin typeface="Arial" pitchFamily="34" charset="0"/>
                <a:ea typeface="ＭＳ Ｐゴシック" pitchFamily="34" charset="-128"/>
              </a:rPr>
              <a:t>requires the therapist to be attuned to the verbal and nonverbal reactions</a:t>
            </a:r>
          </a:p>
          <a:p>
            <a:pPr eaLnBrk="1" hangingPunct="1"/>
            <a:r>
              <a:rPr lang="en-US" smtClean="0">
                <a:latin typeface="Arial" pitchFamily="34" charset="0"/>
                <a:ea typeface="ＭＳ Ｐゴシック" pitchFamily="34" charset="-128"/>
              </a:rPr>
              <a:t>of all family members, to changes in the dynamics that might occur, and</a:t>
            </a:r>
          </a:p>
          <a:p>
            <a:pPr eaLnBrk="1" hangingPunct="1"/>
            <a:r>
              <a:rPr lang="en-US" smtClean="0">
                <a:latin typeface="Arial" pitchFamily="34" charset="0"/>
                <a:ea typeface="ＭＳ Ｐゴシック" pitchFamily="34" charset="-128"/>
              </a:rPr>
              <a:t>to clues that might be picked up from body language, changes in tone or</a:t>
            </a:r>
          </a:p>
          <a:p>
            <a:pPr eaLnBrk="1" hangingPunct="1"/>
            <a:r>
              <a:rPr lang="en-US" smtClean="0">
                <a:latin typeface="Arial" pitchFamily="34" charset="0"/>
                <a:ea typeface="ＭＳ Ｐゴシック" pitchFamily="34" charset="-128"/>
              </a:rPr>
              <a:t>mood, and reactive defensiveness.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62A2A81-E175-44DE-9F8C-832175449468}" type="slidenum">
              <a:rPr lang="en-US" sz="1200" smtClean="0"/>
              <a:pPr/>
              <a:t>17</a:t>
            </a:fld>
            <a:endParaRPr lang="en-US" sz="120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Working with families as a therapeutic unit makes speciﬁc guidelines</a:t>
            </a:r>
          </a:p>
          <a:p>
            <a:pPr eaLnBrk="1" hangingPunct="1"/>
            <a:r>
              <a:rPr lang="en-US" smtClean="0">
                <a:latin typeface="Arial" pitchFamily="34" charset="0"/>
                <a:ea typeface="ＭＳ Ｐゴシック" pitchFamily="34" charset="-128"/>
              </a:rPr>
              <a:t>for effective use difﬁcult to deﬁne. What may be an effective self-disclosure</a:t>
            </a:r>
          </a:p>
          <a:p>
            <a:pPr eaLnBrk="1" hangingPunct="1"/>
            <a:r>
              <a:rPr lang="en-US" smtClean="0">
                <a:latin typeface="Arial" pitchFamily="34" charset="0"/>
                <a:ea typeface="ＭＳ Ｐゴシック" pitchFamily="34" charset="-128"/>
              </a:rPr>
              <a:t>for one family member can be an assault or boundary violation for another.</a:t>
            </a:r>
          </a:p>
          <a:p>
            <a:pPr eaLnBrk="1" hangingPunct="1"/>
            <a:r>
              <a:rPr lang="en-US" smtClean="0">
                <a:latin typeface="Arial" pitchFamily="34" charset="0"/>
                <a:ea typeface="ＭＳ Ｐゴシック" pitchFamily="34" charset="-128"/>
              </a:rPr>
              <a:t>Similarly, a disclosure that is supportive of one family member can</a:t>
            </a:r>
          </a:p>
          <a:p>
            <a:pPr eaLnBrk="1" hangingPunct="1"/>
            <a:r>
              <a:rPr lang="en-US" smtClean="0">
                <a:latin typeface="Arial" pitchFamily="34" charset="0"/>
                <a:ea typeface="ＭＳ Ｐゴシック" pitchFamily="34" charset="-128"/>
              </a:rPr>
              <a:t>be detrimental to the alliance between members. Therapeutic self-disclosure</a:t>
            </a:r>
          </a:p>
          <a:p>
            <a:pPr eaLnBrk="1" hangingPunct="1"/>
            <a:r>
              <a:rPr lang="en-US" smtClean="0">
                <a:latin typeface="Arial" pitchFamily="34" charset="0"/>
                <a:ea typeface="ＭＳ Ｐゴシック" pitchFamily="34" charset="-128"/>
              </a:rPr>
              <a:t>requires the therapist to be attuned to the verbal and nonverbal reactions</a:t>
            </a:r>
          </a:p>
          <a:p>
            <a:pPr eaLnBrk="1" hangingPunct="1"/>
            <a:r>
              <a:rPr lang="en-US" smtClean="0">
                <a:latin typeface="Arial" pitchFamily="34" charset="0"/>
                <a:ea typeface="ＭＳ Ｐゴシック" pitchFamily="34" charset="-128"/>
              </a:rPr>
              <a:t>of all family members, to changes in the dynamics that might occur, and</a:t>
            </a:r>
          </a:p>
          <a:p>
            <a:pPr eaLnBrk="1" hangingPunct="1"/>
            <a:r>
              <a:rPr lang="en-US" smtClean="0">
                <a:latin typeface="Arial" pitchFamily="34" charset="0"/>
                <a:ea typeface="ＭＳ Ｐゴシック" pitchFamily="34" charset="-128"/>
              </a:rPr>
              <a:t>to clues that might be picked up from body language, changes in tone or</a:t>
            </a:r>
          </a:p>
          <a:p>
            <a:pPr eaLnBrk="1" hangingPunct="1"/>
            <a:r>
              <a:rPr lang="en-US" smtClean="0">
                <a:latin typeface="Arial" pitchFamily="34" charset="0"/>
                <a:ea typeface="ＭＳ Ｐゴシック" pitchFamily="34" charset="-128"/>
              </a:rPr>
              <a:t>mood, and reactive defensiveness.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1ACD49-2440-47E1-9E94-7DBD96D4A2C0}" type="slidenum">
              <a:rPr lang="en-US" sz="1200" smtClean="0"/>
              <a:pPr/>
              <a:t>18</a:t>
            </a:fld>
            <a:endParaRPr lang="en-US" sz="1200"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1ACD49-2440-47E1-9E94-7DBD96D4A2C0}" type="slidenum">
              <a:rPr lang="en-US" sz="1200" smtClean="0"/>
              <a:pPr/>
              <a:t>19</a:t>
            </a:fld>
            <a:endParaRPr lang="en-US" sz="1200"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71725FC-3651-46DB-A11A-C574C0D317DF}" type="slidenum">
              <a:rPr lang="en-US" sz="1200" smtClean="0"/>
              <a:pPr/>
              <a:t>2</a:t>
            </a:fld>
            <a:endParaRPr lang="en-US" sz="120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This facilitates-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6CFD07D-A620-47D4-B05E-3946DE8C39C5}" type="slidenum">
              <a:rPr lang="en-US" sz="1200" smtClean="0"/>
              <a:pPr/>
              <a:t>20</a:t>
            </a:fld>
            <a:endParaRPr lang="en-US" sz="120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Because stories seek an outcome, intend a future, both in individuals and</a:t>
            </a:r>
          </a:p>
          <a:p>
            <a:pPr eaLnBrk="1" hangingPunct="1"/>
            <a:r>
              <a:rPr lang="en-US" smtClean="0">
                <a:latin typeface="Arial" pitchFamily="34" charset="0"/>
                <a:ea typeface="ＭＳ Ｐゴシック" pitchFamily="34" charset="-128"/>
              </a:rPr>
              <a:t>families, they are subject to change and to outside influence. Once started,</a:t>
            </a:r>
          </a:p>
          <a:p>
            <a:pPr eaLnBrk="1" hangingPunct="1"/>
            <a:r>
              <a:rPr lang="en-US" smtClean="0">
                <a:latin typeface="Arial" pitchFamily="34" charset="0"/>
                <a:ea typeface="ＭＳ Ｐゴシック" pitchFamily="34" charset="-128"/>
              </a:rPr>
              <a:t>human stories are constantly unfolding, but they do not have to reach a</a:t>
            </a:r>
          </a:p>
          <a:p>
            <a:pPr eaLnBrk="1" hangingPunct="1"/>
            <a:r>
              <a:rPr lang="en-US" smtClean="0">
                <a:latin typeface="Arial" pitchFamily="34" charset="0"/>
                <a:ea typeface="ＭＳ Ｐゴシック" pitchFamily="34" charset="-128"/>
              </a:rPr>
              <a:t>speciﬁc, anticipated end. There are always alternative endings to any story,</a:t>
            </a:r>
          </a:p>
          <a:p>
            <a:pPr eaLnBrk="1" hangingPunct="1"/>
            <a:r>
              <a:rPr lang="en-US" smtClean="0">
                <a:latin typeface="Arial" pitchFamily="34" charset="0"/>
                <a:ea typeface="ＭＳ Ｐゴシック" pitchFamily="34" charset="-128"/>
              </a:rPr>
              <a:t>so many ways that a story can turn out, and so many experiences that can</a:t>
            </a:r>
          </a:p>
          <a:p>
            <a:pPr eaLnBrk="1" hangingPunct="1"/>
            <a:r>
              <a:rPr lang="en-US" smtClean="0">
                <a:latin typeface="Arial" pitchFamily="34" charset="0"/>
                <a:ea typeface="ＭＳ Ｐゴシック" pitchFamily="34" charset="-128"/>
              </a:rPr>
              <a:t>invite a change of direction. </a:t>
            </a:r>
          </a:p>
          <a:p>
            <a:pPr eaLnBrk="1" hangingPunct="1"/>
            <a:r>
              <a:rPr lang="en-US" smtClean="0">
                <a:latin typeface="Arial" pitchFamily="34" charset="0"/>
                <a:ea typeface="ＭＳ Ｐゴシック" pitchFamily="34" charset="-128"/>
              </a:rPr>
              <a:t>Both individual and family stories</a:t>
            </a:r>
          </a:p>
          <a:p>
            <a:pPr eaLnBrk="1" hangingPunct="1"/>
            <a:r>
              <a:rPr lang="en-US" smtClean="0">
                <a:latin typeface="Arial" pitchFamily="34" charset="0"/>
                <a:ea typeface="ＭＳ Ｐゴシック" pitchFamily="34" charset="-128"/>
              </a:rPr>
              <a:t>are full of gaps that people must ﬁll in order for the story to be part of lived</a:t>
            </a:r>
          </a:p>
          <a:p>
            <a:pPr eaLnBrk="1" hangingPunct="1"/>
            <a:r>
              <a:rPr lang="en-US" smtClean="0">
                <a:latin typeface="Arial" pitchFamily="34" charset="0"/>
                <a:ea typeface="ＭＳ Ｐゴシック" pitchFamily="34" charset="-128"/>
              </a:rPr>
              <a:t>experience. People ﬁll these gaps with lived experience, personal perceptions,</a:t>
            </a:r>
          </a:p>
          <a:p>
            <a:pPr eaLnBrk="1" hangingPunct="1"/>
            <a:r>
              <a:rPr lang="en-US" smtClean="0">
                <a:latin typeface="Arial" pitchFamily="34" charset="0"/>
                <a:ea typeface="ＭＳ Ｐゴシック" pitchFamily="34" charset="-128"/>
              </a:rPr>
              <a:t>and imagination. They are engaged in what Michael White (2007) calls a “reauthoring” of their lives. </a:t>
            </a:r>
          </a:p>
          <a:p>
            <a:pPr eaLnBrk="1" hangingPunct="1"/>
            <a:r>
              <a:rPr lang="en-US" smtClean="0">
                <a:latin typeface="Arial" pitchFamily="34" charset="0"/>
                <a:ea typeface="ＭＳ Ｐゴシック" pitchFamily="34" charset="-128"/>
              </a:rPr>
              <a:t>To the extent that people and families can</a:t>
            </a:r>
          </a:p>
          <a:p>
            <a:pPr eaLnBrk="1" hangingPunct="1"/>
            <a:r>
              <a:rPr lang="en-US" smtClean="0">
                <a:latin typeface="Arial" pitchFamily="34" charset="0"/>
                <a:ea typeface="ＭＳ Ｐゴシック" pitchFamily="34" charset="-128"/>
              </a:rPr>
              <a:t>enter into these stories and take them over, they can make them their own.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6CFD07D-A620-47D4-B05E-3946DE8C39C5}" type="slidenum">
              <a:rPr lang="en-US" sz="1200" smtClean="0"/>
              <a:pPr/>
              <a:t>21</a:t>
            </a:fld>
            <a:endParaRPr lang="en-US" sz="120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Because stories seek an outcome, intend a future, both in individuals and</a:t>
            </a:r>
          </a:p>
          <a:p>
            <a:pPr eaLnBrk="1" hangingPunct="1"/>
            <a:r>
              <a:rPr lang="en-US" smtClean="0">
                <a:latin typeface="Arial" pitchFamily="34" charset="0"/>
                <a:ea typeface="ＭＳ Ｐゴシック" pitchFamily="34" charset="-128"/>
              </a:rPr>
              <a:t>families, they are subject to change and to outside influence. Once started,</a:t>
            </a:r>
          </a:p>
          <a:p>
            <a:pPr eaLnBrk="1" hangingPunct="1"/>
            <a:r>
              <a:rPr lang="en-US" smtClean="0">
                <a:latin typeface="Arial" pitchFamily="34" charset="0"/>
                <a:ea typeface="ＭＳ Ｐゴシック" pitchFamily="34" charset="-128"/>
              </a:rPr>
              <a:t>human stories are constantly unfolding, but they do not have to reach a</a:t>
            </a:r>
          </a:p>
          <a:p>
            <a:pPr eaLnBrk="1" hangingPunct="1"/>
            <a:r>
              <a:rPr lang="en-US" smtClean="0">
                <a:latin typeface="Arial" pitchFamily="34" charset="0"/>
                <a:ea typeface="ＭＳ Ｐゴシック" pitchFamily="34" charset="-128"/>
              </a:rPr>
              <a:t>speciﬁc, anticipated end. There are always alternative endings to any story,</a:t>
            </a:r>
          </a:p>
          <a:p>
            <a:pPr eaLnBrk="1" hangingPunct="1"/>
            <a:r>
              <a:rPr lang="en-US" smtClean="0">
                <a:latin typeface="Arial" pitchFamily="34" charset="0"/>
                <a:ea typeface="ＭＳ Ｐゴシック" pitchFamily="34" charset="-128"/>
              </a:rPr>
              <a:t>so many ways that a story can turn out, and so many experiences that can</a:t>
            </a:r>
          </a:p>
          <a:p>
            <a:pPr eaLnBrk="1" hangingPunct="1"/>
            <a:r>
              <a:rPr lang="en-US" smtClean="0">
                <a:latin typeface="Arial" pitchFamily="34" charset="0"/>
                <a:ea typeface="ＭＳ Ｐゴシック" pitchFamily="34" charset="-128"/>
              </a:rPr>
              <a:t>invite a change of direction. </a:t>
            </a:r>
          </a:p>
          <a:p>
            <a:pPr eaLnBrk="1" hangingPunct="1"/>
            <a:r>
              <a:rPr lang="en-US" smtClean="0">
                <a:latin typeface="Arial" pitchFamily="34" charset="0"/>
                <a:ea typeface="ＭＳ Ｐゴシック" pitchFamily="34" charset="-128"/>
              </a:rPr>
              <a:t>Both individual and family stories</a:t>
            </a:r>
          </a:p>
          <a:p>
            <a:pPr eaLnBrk="1" hangingPunct="1"/>
            <a:r>
              <a:rPr lang="en-US" smtClean="0">
                <a:latin typeface="Arial" pitchFamily="34" charset="0"/>
                <a:ea typeface="ＭＳ Ｐゴシック" pitchFamily="34" charset="-128"/>
              </a:rPr>
              <a:t>are full of gaps that people must ﬁll in order for the story to be part of lived</a:t>
            </a:r>
          </a:p>
          <a:p>
            <a:pPr eaLnBrk="1" hangingPunct="1"/>
            <a:r>
              <a:rPr lang="en-US" smtClean="0">
                <a:latin typeface="Arial" pitchFamily="34" charset="0"/>
                <a:ea typeface="ＭＳ Ｐゴシック" pitchFamily="34" charset="-128"/>
              </a:rPr>
              <a:t>experience. People ﬁll these gaps with lived experience, personal perceptions,</a:t>
            </a:r>
          </a:p>
          <a:p>
            <a:pPr eaLnBrk="1" hangingPunct="1"/>
            <a:r>
              <a:rPr lang="en-US" smtClean="0">
                <a:latin typeface="Arial" pitchFamily="34" charset="0"/>
                <a:ea typeface="ＭＳ Ｐゴシック" pitchFamily="34" charset="-128"/>
              </a:rPr>
              <a:t>and imagination. They are engaged in what Michael White (2007) calls a “reauthoring” of their lives. </a:t>
            </a:r>
          </a:p>
          <a:p>
            <a:pPr eaLnBrk="1" hangingPunct="1"/>
            <a:r>
              <a:rPr lang="en-US" smtClean="0">
                <a:latin typeface="Arial" pitchFamily="34" charset="0"/>
                <a:ea typeface="ＭＳ Ｐゴシック" pitchFamily="34" charset="-128"/>
              </a:rPr>
              <a:t>To the extent that people and families can</a:t>
            </a:r>
          </a:p>
          <a:p>
            <a:pPr eaLnBrk="1" hangingPunct="1"/>
            <a:r>
              <a:rPr lang="en-US" smtClean="0">
                <a:latin typeface="Arial" pitchFamily="34" charset="0"/>
                <a:ea typeface="ＭＳ Ｐゴシック" pitchFamily="34" charset="-128"/>
              </a:rPr>
              <a:t>enter into these stories and take them over, they can make them their own.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CBF0629-EF9F-465E-952A-F63B022C4128}" type="slidenum">
              <a:rPr lang="en-US" sz="1200" smtClean="0"/>
              <a:pPr/>
              <a:t>22</a:t>
            </a:fld>
            <a:endParaRPr lang="en-US" sz="1200"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It is highly unlikely that counselors have experienced every situation</a:t>
            </a:r>
          </a:p>
          <a:p>
            <a:pPr eaLnBrk="1" hangingPunct="1"/>
            <a:r>
              <a:rPr lang="en-US" smtClean="0">
                <a:latin typeface="Arial" pitchFamily="34" charset="0"/>
                <a:ea typeface="ＭＳ Ｐゴシック" pitchFamily="34" charset="-128"/>
              </a:rPr>
              <a:t>their clients might present. However, a therapist may have worked with</a:t>
            </a:r>
          </a:p>
          <a:p>
            <a:pPr eaLnBrk="1" hangingPunct="1"/>
            <a:r>
              <a:rPr lang="en-US" smtClean="0">
                <a:latin typeface="Arial" pitchFamily="34" charset="0"/>
                <a:ea typeface="ＭＳ Ｐゴシック" pitchFamily="34" charset="-128"/>
              </a:rPr>
              <a:t>someone who has, and the ability to share this experience can be powerful</a:t>
            </a:r>
          </a:p>
          <a:p>
            <a:pPr eaLnBrk="1" hangingPunct="1"/>
            <a:r>
              <a:rPr lang="en-US" smtClean="0">
                <a:latin typeface="Arial" pitchFamily="34" charset="0"/>
                <a:ea typeface="ＭＳ Ｐゴシック" pitchFamily="34" charset="-128"/>
              </a:rPr>
              <a:t>and therapeutic. White (2007) recognizes the need to keep lists of friends</a:t>
            </a:r>
          </a:p>
          <a:p>
            <a:pPr eaLnBrk="1" hangingPunct="1"/>
            <a:r>
              <a:rPr lang="en-US" smtClean="0">
                <a:latin typeface="Arial" pitchFamily="34" charset="0"/>
                <a:ea typeface="ＭＳ Ｐゴシック" pitchFamily="34" charset="-128"/>
              </a:rPr>
              <a:t>and former clients who can serve as “outside witnesses,” sharing stories of</a:t>
            </a:r>
          </a:p>
          <a:p>
            <a:pPr eaLnBrk="1" hangingPunct="1"/>
            <a:r>
              <a:rPr lang="en-US" smtClean="0">
                <a:latin typeface="Arial" pitchFamily="34" charset="0"/>
                <a:ea typeface="ＭＳ Ｐゴシック" pitchFamily="34" charset="-128"/>
              </a:rPr>
              <a:t>overcoming, prevailing, and even getting beyond.</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Such stories are often essential</a:t>
            </a:r>
          </a:p>
          <a:p>
            <a:pPr eaLnBrk="1" hangingPunct="1"/>
            <a:r>
              <a:rPr lang="en-US" smtClean="0">
                <a:latin typeface="Arial" pitchFamily="34" charset="0"/>
                <a:ea typeface="ＭＳ Ｐゴシック" pitchFamily="34" charset="-128"/>
              </a:rPr>
              <a:t>for children and adolescents who feel that there is no one who has</a:t>
            </a:r>
          </a:p>
          <a:p>
            <a:pPr eaLnBrk="1" hangingPunct="1"/>
            <a:r>
              <a:rPr lang="en-US" smtClean="0">
                <a:latin typeface="Arial" pitchFamily="34" charset="0"/>
                <a:ea typeface="ＭＳ Ｐゴシック" pitchFamily="34" charset="-128"/>
              </a:rPr>
              <a:t>been through what they are experiencing and, therefore, no one who can</a:t>
            </a:r>
          </a:p>
          <a:p>
            <a:pPr eaLnBrk="1" hangingPunct="1"/>
            <a:r>
              <a:rPr lang="en-US" smtClean="0">
                <a:latin typeface="Arial" pitchFamily="34" charset="0"/>
                <a:ea typeface="ＭＳ Ｐゴシック" pitchFamily="34" charset="-128"/>
              </a:rPr>
              <a:t>understand them. When a story is shared about a similar experience, clients</a:t>
            </a:r>
          </a:p>
          <a:p>
            <a:pPr eaLnBrk="1" hangingPunct="1"/>
            <a:r>
              <a:rPr lang="en-US" smtClean="0">
                <a:latin typeface="Arial" pitchFamily="34" charset="0"/>
                <a:ea typeface="ＭＳ Ｐゴシック" pitchFamily="34" charset="-128"/>
              </a:rPr>
              <a:t>feel such relief in knowing they are not alone. It is sometimes enough to</a:t>
            </a:r>
          </a:p>
          <a:p>
            <a:pPr eaLnBrk="1" hangingPunct="1"/>
            <a:r>
              <a:rPr lang="en-US" smtClean="0">
                <a:latin typeface="Arial" pitchFamily="34" charset="0"/>
                <a:ea typeface="ＭＳ Ｐゴシック" pitchFamily="34" charset="-128"/>
              </a:rPr>
              <a:t>move them into a different place of coping.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CBF0629-EF9F-465E-952A-F63B022C4128}" type="slidenum">
              <a:rPr lang="en-US" sz="1200" smtClean="0"/>
              <a:pPr/>
              <a:t>23</a:t>
            </a:fld>
            <a:endParaRPr lang="en-US" sz="1200"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It is highly unlikely that counselors have experienced every situation</a:t>
            </a:r>
          </a:p>
          <a:p>
            <a:pPr eaLnBrk="1" hangingPunct="1"/>
            <a:r>
              <a:rPr lang="en-US" smtClean="0">
                <a:latin typeface="Arial" pitchFamily="34" charset="0"/>
                <a:ea typeface="ＭＳ Ｐゴシック" pitchFamily="34" charset="-128"/>
              </a:rPr>
              <a:t>their clients might present. However, a therapist may have worked with</a:t>
            </a:r>
          </a:p>
          <a:p>
            <a:pPr eaLnBrk="1" hangingPunct="1"/>
            <a:r>
              <a:rPr lang="en-US" smtClean="0">
                <a:latin typeface="Arial" pitchFamily="34" charset="0"/>
                <a:ea typeface="ＭＳ Ｐゴシック" pitchFamily="34" charset="-128"/>
              </a:rPr>
              <a:t>someone who has, and the ability to share this experience can be powerful</a:t>
            </a:r>
          </a:p>
          <a:p>
            <a:pPr eaLnBrk="1" hangingPunct="1"/>
            <a:r>
              <a:rPr lang="en-US" smtClean="0">
                <a:latin typeface="Arial" pitchFamily="34" charset="0"/>
                <a:ea typeface="ＭＳ Ｐゴシック" pitchFamily="34" charset="-128"/>
              </a:rPr>
              <a:t>and therapeutic. White (2007) recognizes the need to keep lists of friends</a:t>
            </a:r>
          </a:p>
          <a:p>
            <a:pPr eaLnBrk="1" hangingPunct="1"/>
            <a:r>
              <a:rPr lang="en-US" smtClean="0">
                <a:latin typeface="Arial" pitchFamily="34" charset="0"/>
                <a:ea typeface="ＭＳ Ｐゴシック" pitchFamily="34" charset="-128"/>
              </a:rPr>
              <a:t>and former clients who can serve as “outside witnesses,” sharing stories of</a:t>
            </a:r>
          </a:p>
          <a:p>
            <a:pPr eaLnBrk="1" hangingPunct="1"/>
            <a:r>
              <a:rPr lang="en-US" smtClean="0">
                <a:latin typeface="Arial" pitchFamily="34" charset="0"/>
                <a:ea typeface="ＭＳ Ｐゴシック" pitchFamily="34" charset="-128"/>
              </a:rPr>
              <a:t>overcoming, prevailing, and even getting beyond.</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Such stories are often essential</a:t>
            </a:r>
          </a:p>
          <a:p>
            <a:pPr eaLnBrk="1" hangingPunct="1"/>
            <a:r>
              <a:rPr lang="en-US" smtClean="0">
                <a:latin typeface="Arial" pitchFamily="34" charset="0"/>
                <a:ea typeface="ＭＳ Ｐゴシック" pitchFamily="34" charset="-128"/>
              </a:rPr>
              <a:t>for children and adolescents who feel that there is no one who has</a:t>
            </a:r>
          </a:p>
          <a:p>
            <a:pPr eaLnBrk="1" hangingPunct="1"/>
            <a:r>
              <a:rPr lang="en-US" smtClean="0">
                <a:latin typeface="Arial" pitchFamily="34" charset="0"/>
                <a:ea typeface="ＭＳ Ｐゴシック" pitchFamily="34" charset="-128"/>
              </a:rPr>
              <a:t>been through what they are experiencing and, therefore, no one who can</a:t>
            </a:r>
          </a:p>
          <a:p>
            <a:pPr eaLnBrk="1" hangingPunct="1"/>
            <a:r>
              <a:rPr lang="en-US" smtClean="0">
                <a:latin typeface="Arial" pitchFamily="34" charset="0"/>
                <a:ea typeface="ＭＳ Ｐゴシック" pitchFamily="34" charset="-128"/>
              </a:rPr>
              <a:t>understand them. When a story is shared about a similar experience, clients</a:t>
            </a:r>
          </a:p>
          <a:p>
            <a:pPr eaLnBrk="1" hangingPunct="1"/>
            <a:r>
              <a:rPr lang="en-US" smtClean="0">
                <a:latin typeface="Arial" pitchFamily="34" charset="0"/>
                <a:ea typeface="ＭＳ Ｐゴシック" pitchFamily="34" charset="-128"/>
              </a:rPr>
              <a:t>feel such relief in knowing they are not alone. It is sometimes enough to</a:t>
            </a:r>
          </a:p>
          <a:p>
            <a:pPr eaLnBrk="1" hangingPunct="1"/>
            <a:r>
              <a:rPr lang="en-US" smtClean="0">
                <a:latin typeface="Arial" pitchFamily="34" charset="0"/>
                <a:ea typeface="ＭＳ Ｐゴシック" pitchFamily="34" charset="-128"/>
              </a:rPr>
              <a:t>move them into a different place of coping.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CBF0629-EF9F-465E-952A-F63B022C4128}" type="slidenum">
              <a:rPr lang="en-US" sz="1200" smtClean="0"/>
              <a:pPr/>
              <a:t>24</a:t>
            </a:fld>
            <a:endParaRPr lang="en-US" sz="1200"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It is highly unlikely that counselors have experienced every situation</a:t>
            </a:r>
          </a:p>
          <a:p>
            <a:pPr eaLnBrk="1" hangingPunct="1"/>
            <a:r>
              <a:rPr lang="en-US" smtClean="0">
                <a:latin typeface="Arial" pitchFamily="34" charset="0"/>
                <a:ea typeface="ＭＳ Ｐゴシック" pitchFamily="34" charset="-128"/>
              </a:rPr>
              <a:t>their clients might present. However, a therapist may have worked with</a:t>
            </a:r>
          </a:p>
          <a:p>
            <a:pPr eaLnBrk="1" hangingPunct="1"/>
            <a:r>
              <a:rPr lang="en-US" smtClean="0">
                <a:latin typeface="Arial" pitchFamily="34" charset="0"/>
                <a:ea typeface="ＭＳ Ｐゴシック" pitchFamily="34" charset="-128"/>
              </a:rPr>
              <a:t>someone who has, and the ability to share this experience can be powerful</a:t>
            </a:r>
          </a:p>
          <a:p>
            <a:pPr eaLnBrk="1" hangingPunct="1"/>
            <a:r>
              <a:rPr lang="en-US" smtClean="0">
                <a:latin typeface="Arial" pitchFamily="34" charset="0"/>
                <a:ea typeface="ＭＳ Ｐゴシック" pitchFamily="34" charset="-128"/>
              </a:rPr>
              <a:t>and therapeutic. White (2007) recognizes the need to keep lists of friends</a:t>
            </a:r>
          </a:p>
          <a:p>
            <a:pPr eaLnBrk="1" hangingPunct="1"/>
            <a:r>
              <a:rPr lang="en-US" smtClean="0">
                <a:latin typeface="Arial" pitchFamily="34" charset="0"/>
                <a:ea typeface="ＭＳ Ｐゴシック" pitchFamily="34" charset="-128"/>
              </a:rPr>
              <a:t>and former clients who can serve as “outside witnesses,” sharing stories of</a:t>
            </a:r>
          </a:p>
          <a:p>
            <a:pPr eaLnBrk="1" hangingPunct="1"/>
            <a:r>
              <a:rPr lang="en-US" smtClean="0">
                <a:latin typeface="Arial" pitchFamily="34" charset="0"/>
                <a:ea typeface="ＭＳ Ｐゴシック" pitchFamily="34" charset="-128"/>
              </a:rPr>
              <a:t>overcoming, prevailing, and even getting beyond.</a:t>
            </a:r>
          </a:p>
          <a:p>
            <a:pPr eaLnBrk="1" hangingPunct="1"/>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Such stories are often essential</a:t>
            </a:r>
          </a:p>
          <a:p>
            <a:pPr eaLnBrk="1" hangingPunct="1"/>
            <a:r>
              <a:rPr lang="en-US" smtClean="0">
                <a:latin typeface="Arial" pitchFamily="34" charset="0"/>
                <a:ea typeface="ＭＳ Ｐゴシック" pitchFamily="34" charset="-128"/>
              </a:rPr>
              <a:t>for children and adolescents who feel that there is no one who has</a:t>
            </a:r>
          </a:p>
          <a:p>
            <a:pPr eaLnBrk="1" hangingPunct="1"/>
            <a:r>
              <a:rPr lang="en-US" smtClean="0">
                <a:latin typeface="Arial" pitchFamily="34" charset="0"/>
                <a:ea typeface="ＭＳ Ｐゴシック" pitchFamily="34" charset="-128"/>
              </a:rPr>
              <a:t>been through what they are experiencing and, therefore, no one who can</a:t>
            </a:r>
          </a:p>
          <a:p>
            <a:pPr eaLnBrk="1" hangingPunct="1"/>
            <a:r>
              <a:rPr lang="en-US" smtClean="0">
                <a:latin typeface="Arial" pitchFamily="34" charset="0"/>
                <a:ea typeface="ＭＳ Ｐゴシック" pitchFamily="34" charset="-128"/>
              </a:rPr>
              <a:t>understand them. When a story is shared about a similar experience, clients</a:t>
            </a:r>
          </a:p>
          <a:p>
            <a:pPr eaLnBrk="1" hangingPunct="1"/>
            <a:r>
              <a:rPr lang="en-US" smtClean="0">
                <a:latin typeface="Arial" pitchFamily="34" charset="0"/>
                <a:ea typeface="ＭＳ Ｐゴシック" pitchFamily="34" charset="-128"/>
              </a:rPr>
              <a:t>feel such relief in knowing they are not alone. It is sometimes enough to</a:t>
            </a:r>
          </a:p>
          <a:p>
            <a:pPr eaLnBrk="1" hangingPunct="1"/>
            <a:r>
              <a:rPr lang="en-US" smtClean="0">
                <a:latin typeface="Arial" pitchFamily="34" charset="0"/>
                <a:ea typeface="ＭＳ Ｐゴシック" pitchFamily="34" charset="-128"/>
              </a:rPr>
              <a:t>move them into a different place of coping.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9C300B6-F015-4AD5-8D44-8DE03BE945C0}" type="slidenum">
              <a:rPr lang="en-US" sz="1200" smtClean="0"/>
              <a:pPr/>
              <a:t>25</a:t>
            </a:fld>
            <a:endParaRPr lang="en-US" sz="1200"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52240B"/>
                </a:solidFill>
                <a:latin typeface="Arial" pitchFamily="34" charset="0"/>
                <a:ea typeface="ＭＳ Ｐゴシック" pitchFamily="34" charset="-128"/>
              </a:rPr>
              <a:t>It is not just that children love to hear stories.</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FEB860B-E5E8-4590-86C8-07FE50207D97}" type="slidenum">
              <a:rPr lang="en-US" sz="1200" smtClean="0"/>
              <a:pPr/>
              <a:t>26</a:t>
            </a:fld>
            <a:endParaRPr lang="en-US" sz="1200"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52240B"/>
                </a:solidFill>
                <a:latin typeface="Arial" pitchFamily="34" charset="0"/>
                <a:ea typeface="ＭＳ Ｐゴシック" pitchFamily="34" charset="-128"/>
              </a:rPr>
              <a:t>It is not just that children love to hear stories.</a:t>
            </a:r>
          </a:p>
          <a:p>
            <a:pPr eaLnBrk="1" hangingPunct="1"/>
            <a:endParaRPr lang="en-US" smtClean="0">
              <a:solidFill>
                <a:srgbClr val="52240B"/>
              </a:solidFill>
              <a:latin typeface="Arial" pitchFamily="34" charset="0"/>
              <a:ea typeface="ＭＳ Ｐゴシック" pitchFamily="34" charset="-128"/>
            </a:endParaRPr>
          </a:p>
          <a:p>
            <a:pPr eaLnBrk="1" hangingPunct="1">
              <a:buFontTx/>
              <a:buChar char="•"/>
            </a:pPr>
            <a:r>
              <a:rPr lang="en-US" smtClean="0">
                <a:solidFill>
                  <a:srgbClr val="52240B"/>
                </a:solidFill>
                <a:latin typeface="Arial" pitchFamily="34" charset="0"/>
                <a:ea typeface="ＭＳ Ｐゴシック" pitchFamily="34" charset="-128"/>
              </a:rPr>
              <a:t>Scorzelli -The effect is to externalize the story so that it may be examined,</a:t>
            </a:r>
          </a:p>
          <a:p>
            <a:pPr eaLnBrk="1" hangingPunct="1"/>
            <a:r>
              <a:rPr lang="en-US" smtClean="0">
                <a:solidFill>
                  <a:srgbClr val="52240B"/>
                </a:solidFill>
                <a:latin typeface="Arial" pitchFamily="34" charset="0"/>
                <a:ea typeface="ＭＳ Ｐゴシック" pitchFamily="34" charset="-128"/>
              </a:rPr>
              <a:t>assessed, and subjected to comments. </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FEB860B-E5E8-4590-86C8-07FE50207D97}" type="slidenum">
              <a:rPr lang="en-US" sz="1200" smtClean="0"/>
              <a:pPr/>
              <a:t>27</a:t>
            </a:fld>
            <a:endParaRPr lang="en-US" sz="1200"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52240B"/>
                </a:solidFill>
                <a:latin typeface="Arial" pitchFamily="34" charset="0"/>
                <a:ea typeface="ＭＳ Ｐゴシック" pitchFamily="34" charset="-128"/>
              </a:rPr>
              <a:t>It is not just that children love to hear stories.</a:t>
            </a:r>
          </a:p>
          <a:p>
            <a:pPr eaLnBrk="1" hangingPunct="1"/>
            <a:endParaRPr lang="en-US" smtClean="0">
              <a:solidFill>
                <a:srgbClr val="52240B"/>
              </a:solidFill>
              <a:latin typeface="Arial" pitchFamily="34" charset="0"/>
              <a:ea typeface="ＭＳ Ｐゴシック" pitchFamily="34" charset="-128"/>
            </a:endParaRPr>
          </a:p>
          <a:p>
            <a:pPr eaLnBrk="1" hangingPunct="1">
              <a:buFontTx/>
              <a:buChar char="•"/>
            </a:pPr>
            <a:r>
              <a:rPr lang="en-US" smtClean="0">
                <a:solidFill>
                  <a:srgbClr val="52240B"/>
                </a:solidFill>
                <a:latin typeface="Arial" pitchFamily="34" charset="0"/>
                <a:ea typeface="ＭＳ Ｐゴシック" pitchFamily="34" charset="-128"/>
              </a:rPr>
              <a:t>Scorzelli -The effect is to externalize the story so that it may be examined,</a:t>
            </a:r>
          </a:p>
          <a:p>
            <a:pPr eaLnBrk="1" hangingPunct="1"/>
            <a:r>
              <a:rPr lang="en-US" smtClean="0">
                <a:solidFill>
                  <a:srgbClr val="52240B"/>
                </a:solidFill>
                <a:latin typeface="Arial" pitchFamily="34" charset="0"/>
                <a:ea typeface="ＭＳ Ｐゴシック" pitchFamily="34" charset="-128"/>
              </a:rPr>
              <a:t>assessed, and subjected to comments. </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38B7E3F-0532-43A2-8C2C-19AA3C52BF37}" type="slidenum">
              <a:rPr lang="en-US" sz="1200" smtClean="0"/>
              <a:pPr/>
              <a:t>28</a:t>
            </a:fld>
            <a:endParaRPr lang="en-US" sz="1200"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While we use redirecting</a:t>
            </a:r>
          </a:p>
          <a:p>
            <a:pPr eaLnBrk="1" hangingPunct="1"/>
            <a:r>
              <a:rPr lang="en-US" smtClean="0">
                <a:latin typeface="Arial" pitchFamily="34" charset="0"/>
                <a:ea typeface="ＭＳ Ｐゴシック" pitchFamily="34" charset="-128"/>
              </a:rPr>
              <a:t>stories both with adults and children, the use of these stories with</a:t>
            </a:r>
          </a:p>
          <a:p>
            <a:pPr eaLnBrk="1" hangingPunct="1"/>
            <a:r>
              <a:rPr lang="en-US" smtClean="0">
                <a:latin typeface="Arial" pitchFamily="34" charset="0"/>
                <a:ea typeface="ＭＳ Ｐゴシック" pitchFamily="34" charset="-128"/>
              </a:rPr>
              <a:t>children often produces the most dramatic results</a:t>
            </a:r>
          </a:p>
          <a:p>
            <a:pPr eaLnBrk="1" hangingPunct="1"/>
            <a:endParaRPr lang="en-US" smtClean="0">
              <a:latin typeface="Arial" pitchFamily="34" charset="0"/>
              <a:ea typeface="ＭＳ Ｐゴシック" pitchFamily="34" charset="-128"/>
            </a:endParaRP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1D86B84-F5FD-485F-BC40-94BA4D4D74F7}" type="slidenum">
              <a:rPr lang="en-US" sz="1200" smtClean="0"/>
              <a:pPr/>
              <a:t>29</a:t>
            </a:fld>
            <a:endParaRPr lang="en-US" sz="1200"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CDE84D0-D45F-4950-BF27-47EEA25793FF}" type="slidenum">
              <a:rPr lang="en-US" sz="1200" smtClean="0"/>
              <a:pPr/>
              <a:t>3</a:t>
            </a:fld>
            <a:endParaRPr lang="en-US" sz="1200"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Adlerien counselors using this form of self disclosure tend to rely on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1D86B84-F5FD-485F-BC40-94BA4D4D74F7}" type="slidenum">
              <a:rPr lang="en-US" sz="1200" smtClean="0"/>
              <a:pPr/>
              <a:t>30</a:t>
            </a:fld>
            <a:endParaRPr lang="en-US" sz="1200"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CDE84D0-D45F-4950-BF27-47EEA25793FF}" type="slidenum">
              <a:rPr lang="en-US" sz="1200">
                <a:solidFill>
                  <a:prstClr val="black"/>
                </a:solidFill>
              </a:rPr>
              <a:pPr/>
              <a:t>4</a:t>
            </a:fld>
            <a:endParaRPr lang="en-US" sz="1200">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Adlerien counselors using this form of self disclosure tend to rely 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D7BC99C-E66C-49BD-93E4-C669DCB945C9}" type="slidenum">
              <a:rPr lang="en-US" sz="1200" smtClean="0"/>
              <a:pPr/>
              <a:t>5</a:t>
            </a:fld>
            <a:endParaRPr lang="en-US" sz="1200"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If the purpose is self-indulgent, it has no place in a successful treatment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D7BC99C-E66C-49BD-93E4-C669DCB945C9}" type="slidenum">
              <a:rPr lang="en-US" sz="1200">
                <a:solidFill>
                  <a:prstClr val="black"/>
                </a:solidFill>
              </a:rPr>
              <a:pPr/>
              <a:t>6</a:t>
            </a:fld>
            <a:endParaRPr lang="en-US" sz="1200">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If the purpose is self-indulgent, it has no place in a successful treatment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66992A0-3479-4E5F-9E96-A1142C30C184}" type="slidenum">
              <a:rPr lang="en-US" sz="1200" smtClean="0"/>
              <a:pPr/>
              <a:t>7</a:t>
            </a:fld>
            <a:endParaRPr lang="en-US" sz="120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When the purpose of using self-disclosure is forming a relationship, characteristic activities of the counseling session include: </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66992A0-3479-4E5F-9E96-A1142C30C184}" type="slidenum">
              <a:rPr lang="en-US" sz="1200">
                <a:solidFill>
                  <a:prstClr val="black"/>
                </a:solidFill>
              </a:rPr>
              <a:pPr/>
              <a:t>8</a:t>
            </a:fld>
            <a:endParaRPr lang="en-US" sz="1200">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When the purpose of using self-disclosure is forming a relationship, characteristic activities of the counseling session include: </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8BFC708-7AE3-4805-BC0C-413259A2D59E}" type="slidenum">
              <a:rPr lang="en-US" sz="1200" smtClean="0"/>
              <a:pPr/>
              <a:t>9</a:t>
            </a:fld>
            <a:endParaRPr lang="en-US" sz="1200"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When the purpose of using self-disclosure is physiological investigation, characteristic activities of the counseling session include: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44254-438A-4173-8385-219718BC0E07}" type="slidenum">
              <a:rPr lang="en-US"/>
              <a:pPr>
                <a:defRPr/>
              </a:pPr>
              <a:t>‹#›</a:t>
            </a:fld>
            <a:endParaRPr lang="en-US"/>
          </a:p>
        </p:txBody>
      </p:sp>
    </p:spTree>
    <p:extLst>
      <p:ext uri="{BB962C8B-B14F-4D97-AF65-F5344CB8AC3E}">
        <p14:creationId xmlns:p14="http://schemas.microsoft.com/office/powerpoint/2010/main" val="31010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307F7E-CC7F-4058-8EA9-83AFFE54906C}" type="slidenum">
              <a:rPr lang="en-US"/>
              <a:pPr>
                <a:defRPr/>
              </a:pPr>
              <a:t>‹#›</a:t>
            </a:fld>
            <a:endParaRPr lang="en-US"/>
          </a:p>
        </p:txBody>
      </p:sp>
    </p:spTree>
    <p:extLst>
      <p:ext uri="{BB962C8B-B14F-4D97-AF65-F5344CB8AC3E}">
        <p14:creationId xmlns:p14="http://schemas.microsoft.com/office/powerpoint/2010/main" val="96317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DCC58-9A92-49A5-8506-4995CB757E04}" type="slidenum">
              <a:rPr lang="en-US"/>
              <a:pPr>
                <a:defRPr/>
              </a:pPr>
              <a:t>‹#›</a:t>
            </a:fld>
            <a:endParaRPr lang="en-US"/>
          </a:p>
        </p:txBody>
      </p:sp>
    </p:spTree>
    <p:extLst>
      <p:ext uri="{BB962C8B-B14F-4D97-AF65-F5344CB8AC3E}">
        <p14:creationId xmlns:p14="http://schemas.microsoft.com/office/powerpoint/2010/main" val="213989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51439E-1975-49B6-BD68-257A1C8CBAAC}" type="slidenum">
              <a:rPr lang="en-US"/>
              <a:pPr>
                <a:defRPr/>
              </a:pPr>
              <a:t>‹#›</a:t>
            </a:fld>
            <a:endParaRPr lang="en-US"/>
          </a:p>
        </p:txBody>
      </p:sp>
    </p:spTree>
    <p:extLst>
      <p:ext uri="{BB962C8B-B14F-4D97-AF65-F5344CB8AC3E}">
        <p14:creationId xmlns:p14="http://schemas.microsoft.com/office/powerpoint/2010/main" val="241731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DC04EE-BAB8-484F-907F-0B946D41DB58}" type="slidenum">
              <a:rPr lang="en-US"/>
              <a:pPr>
                <a:defRPr/>
              </a:pPr>
              <a:t>‹#›</a:t>
            </a:fld>
            <a:endParaRPr lang="en-US"/>
          </a:p>
        </p:txBody>
      </p:sp>
    </p:spTree>
    <p:extLst>
      <p:ext uri="{BB962C8B-B14F-4D97-AF65-F5344CB8AC3E}">
        <p14:creationId xmlns:p14="http://schemas.microsoft.com/office/powerpoint/2010/main" val="135933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FE4766-A3B0-4C03-9653-1C0F5E52C620}" type="slidenum">
              <a:rPr lang="en-US"/>
              <a:pPr>
                <a:defRPr/>
              </a:pPr>
              <a:t>‹#›</a:t>
            </a:fld>
            <a:endParaRPr lang="en-US"/>
          </a:p>
        </p:txBody>
      </p:sp>
    </p:spTree>
    <p:extLst>
      <p:ext uri="{BB962C8B-B14F-4D97-AF65-F5344CB8AC3E}">
        <p14:creationId xmlns:p14="http://schemas.microsoft.com/office/powerpoint/2010/main" val="249275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4B79CE-CD3D-4667-B9AD-7A94DD3D6D3F}" type="slidenum">
              <a:rPr lang="en-US"/>
              <a:pPr>
                <a:defRPr/>
              </a:pPr>
              <a:t>‹#›</a:t>
            </a:fld>
            <a:endParaRPr lang="en-US"/>
          </a:p>
        </p:txBody>
      </p:sp>
    </p:spTree>
    <p:extLst>
      <p:ext uri="{BB962C8B-B14F-4D97-AF65-F5344CB8AC3E}">
        <p14:creationId xmlns:p14="http://schemas.microsoft.com/office/powerpoint/2010/main" val="327867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2690CE-202B-4B8D-A7DC-F898E91D91E2}" type="slidenum">
              <a:rPr lang="en-US"/>
              <a:pPr>
                <a:defRPr/>
              </a:pPr>
              <a:t>‹#›</a:t>
            </a:fld>
            <a:endParaRPr lang="en-US"/>
          </a:p>
        </p:txBody>
      </p:sp>
    </p:spTree>
    <p:extLst>
      <p:ext uri="{BB962C8B-B14F-4D97-AF65-F5344CB8AC3E}">
        <p14:creationId xmlns:p14="http://schemas.microsoft.com/office/powerpoint/2010/main" val="88544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17BD43-5BB4-401E-A6B3-AF4A4A6A8EB9}" type="slidenum">
              <a:rPr lang="en-US"/>
              <a:pPr>
                <a:defRPr/>
              </a:pPr>
              <a:t>‹#›</a:t>
            </a:fld>
            <a:endParaRPr lang="en-US"/>
          </a:p>
        </p:txBody>
      </p:sp>
    </p:spTree>
    <p:extLst>
      <p:ext uri="{BB962C8B-B14F-4D97-AF65-F5344CB8AC3E}">
        <p14:creationId xmlns:p14="http://schemas.microsoft.com/office/powerpoint/2010/main" val="426598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CE895E-A79B-410F-B1B1-10F8DB1DAE42}" type="slidenum">
              <a:rPr lang="en-US"/>
              <a:pPr>
                <a:defRPr/>
              </a:pPr>
              <a:t>‹#›</a:t>
            </a:fld>
            <a:endParaRPr lang="en-US"/>
          </a:p>
        </p:txBody>
      </p:sp>
    </p:spTree>
    <p:extLst>
      <p:ext uri="{BB962C8B-B14F-4D97-AF65-F5344CB8AC3E}">
        <p14:creationId xmlns:p14="http://schemas.microsoft.com/office/powerpoint/2010/main" val="418077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25A400-7B21-4E1A-ACDD-CDE3792209DD}" type="slidenum">
              <a:rPr lang="en-US"/>
              <a:pPr>
                <a:defRPr/>
              </a:pPr>
              <a:t>‹#›</a:t>
            </a:fld>
            <a:endParaRPr lang="en-US"/>
          </a:p>
        </p:txBody>
      </p:sp>
    </p:spTree>
    <p:extLst>
      <p:ext uri="{BB962C8B-B14F-4D97-AF65-F5344CB8AC3E}">
        <p14:creationId xmlns:p14="http://schemas.microsoft.com/office/powerpoint/2010/main" val="402459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 charset="-128"/>
              </a:defRPr>
            </a:lvl1pPr>
          </a:lstStyle>
          <a:p>
            <a:pPr>
              <a:defRPr/>
            </a:pPr>
            <a:fld id="{70C82951-C758-4FC0-89E2-3B95A3C898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3" descr="PowerP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8"/>
          <p:cNvSpPr txBox="1">
            <a:spLocks noChangeArrowheads="1"/>
          </p:cNvSpPr>
          <p:nvPr/>
        </p:nvSpPr>
        <p:spPr bwMode="auto">
          <a:xfrm>
            <a:off x="1104900" y="2133600"/>
            <a:ext cx="693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dirty="0">
                <a:solidFill>
                  <a:srgbClr val="561715"/>
                </a:solidFill>
              </a:rPr>
              <a:t>Human Conversations: </a:t>
            </a:r>
            <a:r>
              <a:rPr lang="en-US" dirty="0" smtClean="0">
                <a:solidFill>
                  <a:srgbClr val="561715"/>
                </a:solidFill>
              </a:rPr>
              <a:t>Self-disclosure </a:t>
            </a:r>
            <a:r>
              <a:rPr lang="en-US" dirty="0">
                <a:solidFill>
                  <a:srgbClr val="561715"/>
                </a:solidFill>
              </a:rPr>
              <a:t>and Storytelling in Adlerian Therapy</a:t>
            </a:r>
          </a:p>
        </p:txBody>
      </p:sp>
      <p:sp>
        <p:nvSpPr>
          <p:cNvPr id="14339" name="Text Box 10"/>
          <p:cNvSpPr txBox="1">
            <a:spLocks noChangeArrowheads="1"/>
          </p:cNvSpPr>
          <p:nvPr/>
        </p:nvSpPr>
        <p:spPr bwMode="auto">
          <a:xfrm>
            <a:off x="1333500" y="3810000"/>
            <a:ext cx="6477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1800" dirty="0">
                <a:solidFill>
                  <a:srgbClr val="561715"/>
                </a:solidFill>
                <a:latin typeface="+mj-lt"/>
              </a:rPr>
              <a:t>James Robert Bitter </a:t>
            </a:r>
            <a:r>
              <a:rPr lang="en-US" sz="1800" dirty="0" err="1">
                <a:solidFill>
                  <a:srgbClr val="561715"/>
                </a:solidFill>
                <a:latin typeface="+mj-lt"/>
              </a:rPr>
              <a:t>Ed.D</a:t>
            </a:r>
            <a:r>
              <a:rPr lang="en-US" sz="1800" dirty="0">
                <a:solidFill>
                  <a:srgbClr val="561715"/>
                </a:solidFill>
                <a:latin typeface="+mj-lt"/>
              </a:rPr>
              <a:t>. &amp; Rebekah Byrd Ph.D.</a:t>
            </a:r>
          </a:p>
          <a:p>
            <a:pPr algn="ctr">
              <a:spcBef>
                <a:spcPct val="50000"/>
              </a:spcBef>
            </a:pPr>
            <a:r>
              <a:rPr lang="en-US" sz="1800" dirty="0">
                <a:solidFill>
                  <a:srgbClr val="561715"/>
                </a:solidFill>
                <a:latin typeface="+mj-lt"/>
              </a:rPr>
              <a:t>East Tennessee State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5"/>
          <p:cNvSpPr txBox="1">
            <a:spLocks noChangeArrowheads="1"/>
          </p:cNvSpPr>
          <p:nvPr/>
        </p:nvSpPr>
        <p:spPr bwMode="auto">
          <a:xfrm>
            <a:off x="744747" y="39911"/>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102" name="Text Box 6"/>
          <p:cNvSpPr txBox="1">
            <a:spLocks noChangeArrowheads="1"/>
          </p:cNvSpPr>
          <p:nvPr/>
        </p:nvSpPr>
        <p:spPr bwMode="auto">
          <a:xfrm>
            <a:off x="685800" y="1066800"/>
            <a:ext cx="7696200" cy="5816977"/>
          </a:xfrm>
          <a:prstGeom prst="rect">
            <a:avLst/>
          </a:prstGeom>
          <a:noFill/>
          <a:ln w="9525">
            <a:noFill/>
            <a:miter lim="800000"/>
            <a:headEnd/>
            <a:tailEnd/>
          </a:ln>
        </p:spPr>
        <p:txBody>
          <a:bodyPr>
            <a:spAutoFit/>
          </a:bodyPr>
          <a:lstStyle/>
          <a:p>
            <a:pPr marL="0" lvl="8" eaLnBrk="0" fontAlgn="base" hangingPunct="0">
              <a:spcBef>
                <a:spcPct val="0"/>
              </a:spcBef>
              <a:spcAft>
                <a:spcPct val="0"/>
              </a:spcAft>
              <a:buFontTx/>
              <a:buChar char="•"/>
              <a:defRPr/>
            </a:pPr>
            <a:r>
              <a:rPr lang="en-US" b="1" dirty="0">
                <a:solidFill>
                  <a:srgbClr val="64390C"/>
                </a:solidFill>
                <a:latin typeface="+mn-lt"/>
                <a:ea typeface="ＭＳ Ｐゴシック" pitchFamily="1" charset="-128"/>
              </a:rPr>
              <a:t>  </a:t>
            </a:r>
            <a:r>
              <a:rPr lang="en-US" sz="2800" b="1" dirty="0">
                <a:solidFill>
                  <a:srgbClr val="561715"/>
                </a:solidFill>
                <a:latin typeface="+mn-lt"/>
                <a:ea typeface="ＭＳ Ｐゴシック" pitchFamily="1" charset="-128"/>
              </a:rPr>
              <a:t>Psychological </a:t>
            </a:r>
            <a:r>
              <a:rPr lang="en-US" sz="2800" b="1" dirty="0" smtClean="0">
                <a:solidFill>
                  <a:srgbClr val="561715"/>
                </a:solidFill>
                <a:latin typeface="+mn-lt"/>
                <a:ea typeface="ＭＳ Ｐゴシック" pitchFamily="1" charset="-128"/>
              </a:rPr>
              <a:t>Disclosure</a:t>
            </a:r>
            <a:br>
              <a:rPr lang="en-US" sz="2800" b="1" dirty="0" smtClean="0">
                <a:solidFill>
                  <a:srgbClr val="561715"/>
                </a:solidFill>
                <a:latin typeface="+mn-lt"/>
                <a:ea typeface="ＭＳ Ｐゴシック" pitchFamily="1" charset="-128"/>
              </a:rPr>
            </a:br>
            <a:endParaRPr lang="en-US" sz="2800" b="1" dirty="0">
              <a:solidFill>
                <a:srgbClr val="561715"/>
              </a:solidFill>
              <a:latin typeface="+mn-lt"/>
              <a:ea typeface="ＭＳ Ｐゴシック" pitchFamily="1" charset="-128"/>
            </a:endParaRPr>
          </a:p>
          <a:p>
            <a:pPr lvl="1" eaLnBrk="0" hangingPunct="0">
              <a:buFontTx/>
              <a:buChar char="•"/>
              <a:defRPr/>
            </a:pPr>
            <a:r>
              <a:rPr lang="en-US" dirty="0">
                <a:solidFill>
                  <a:srgbClr val="561715"/>
                </a:solidFill>
                <a:latin typeface="+mn-lt"/>
                <a:ea typeface="ＭＳ Ｐゴシック" pitchFamily="1" charset="-128"/>
              </a:rPr>
              <a:t>Identifying mistaken goals in adults </a:t>
            </a:r>
            <a:r>
              <a:rPr lang="en-US" dirty="0" smtClean="0">
                <a:solidFill>
                  <a:srgbClr val="561715"/>
                </a:solidFill>
                <a:latin typeface="+mn-lt"/>
                <a:ea typeface="ＭＳ Ｐゴシック" pitchFamily="1" charset="-128"/>
              </a:rPr>
              <a:t>&amp; children</a:t>
            </a:r>
            <a:endParaRPr lang="en-US" dirty="0">
              <a:solidFill>
                <a:srgbClr val="561715"/>
              </a:solidFill>
              <a:latin typeface="+mn-lt"/>
              <a:ea typeface="ＭＳ Ｐゴシック" pitchFamily="1" charset="-128"/>
            </a:endParaRPr>
          </a:p>
          <a:p>
            <a:pPr lvl="1" eaLnBrk="0" hangingPunct="0">
              <a:buFontTx/>
              <a:buChar char="•"/>
              <a:defRPr/>
            </a:pPr>
            <a:r>
              <a:rPr lang="en-US" dirty="0">
                <a:solidFill>
                  <a:srgbClr val="561715"/>
                </a:solidFill>
                <a:latin typeface="+mn-lt"/>
                <a:ea typeface="ＭＳ Ｐゴシック" pitchFamily="1" charset="-128"/>
              </a:rPr>
              <a:t>Providing feedback about the impact </a:t>
            </a:r>
            <a:r>
              <a:rPr lang="en-US" dirty="0" smtClean="0">
                <a:solidFill>
                  <a:srgbClr val="561715"/>
                </a:solidFill>
                <a:latin typeface="+mn-lt"/>
                <a:ea typeface="ＭＳ Ｐゴシック" pitchFamily="1" charset="-128"/>
              </a:rPr>
              <a:t/>
            </a:r>
            <a:br>
              <a:rPr lang="en-US" dirty="0" smtClean="0">
                <a:solidFill>
                  <a:srgbClr val="561715"/>
                </a:solidFill>
                <a:latin typeface="+mn-lt"/>
                <a:ea typeface="ＭＳ Ｐゴシック" pitchFamily="1" charset="-128"/>
              </a:rPr>
            </a:br>
            <a:r>
              <a:rPr lang="en-US" dirty="0" smtClean="0">
                <a:solidFill>
                  <a:srgbClr val="561715"/>
                </a:solidFill>
                <a:latin typeface="+mn-lt"/>
                <a:ea typeface="ＭＳ Ｐゴシック" pitchFamily="1" charset="-128"/>
              </a:rPr>
              <a:t> individuals </a:t>
            </a:r>
            <a:r>
              <a:rPr lang="en-US" dirty="0">
                <a:solidFill>
                  <a:srgbClr val="561715"/>
                </a:solidFill>
                <a:latin typeface="+mn-lt"/>
                <a:ea typeface="ＭＳ Ｐゴシック" pitchFamily="1" charset="-128"/>
              </a:rPr>
              <a:t>or family members have on </a:t>
            </a:r>
            <a:r>
              <a:rPr lang="en-US" dirty="0" smtClean="0">
                <a:solidFill>
                  <a:srgbClr val="561715"/>
                </a:solidFill>
                <a:latin typeface="+mn-lt"/>
                <a:ea typeface="ＭＳ Ｐゴシック" pitchFamily="1" charset="-128"/>
              </a:rPr>
              <a:t/>
            </a:r>
            <a:br>
              <a:rPr lang="en-US" dirty="0" smtClean="0">
                <a:solidFill>
                  <a:srgbClr val="561715"/>
                </a:solidFill>
                <a:latin typeface="+mn-lt"/>
                <a:ea typeface="ＭＳ Ｐゴシック" pitchFamily="1" charset="-128"/>
              </a:rPr>
            </a:br>
            <a:r>
              <a:rPr lang="en-US" dirty="0" smtClean="0">
                <a:solidFill>
                  <a:srgbClr val="561715"/>
                </a:solidFill>
                <a:latin typeface="+mn-lt"/>
                <a:ea typeface="ＭＳ Ｐゴシック" pitchFamily="1" charset="-128"/>
              </a:rPr>
              <a:t> others</a:t>
            </a:r>
            <a:endParaRPr lang="en-US" dirty="0">
              <a:solidFill>
                <a:srgbClr val="561715"/>
              </a:solidFill>
              <a:latin typeface="+mn-lt"/>
              <a:ea typeface="ＭＳ Ｐゴシック" pitchFamily="1" charset="-128"/>
            </a:endParaRPr>
          </a:p>
          <a:p>
            <a:pPr lvl="1" eaLnBrk="0" hangingPunct="0">
              <a:buFontTx/>
              <a:buChar char="•"/>
              <a:defRPr/>
            </a:pPr>
            <a:r>
              <a:rPr lang="en-US" dirty="0">
                <a:solidFill>
                  <a:srgbClr val="561715"/>
                </a:solidFill>
                <a:latin typeface="+mn-lt"/>
                <a:ea typeface="ＭＳ Ｐゴシック" pitchFamily="1" charset="-128"/>
              </a:rPr>
              <a:t>Confronting resistances</a:t>
            </a:r>
          </a:p>
          <a:p>
            <a:pPr lvl="1" eaLnBrk="0" hangingPunct="0">
              <a:buFontTx/>
              <a:buChar char="•"/>
              <a:defRPr/>
            </a:pPr>
            <a:r>
              <a:rPr lang="en-US" dirty="0">
                <a:solidFill>
                  <a:srgbClr val="561715"/>
                </a:solidFill>
                <a:latin typeface="+mn-lt"/>
                <a:ea typeface="ＭＳ Ｐゴシック" pitchFamily="1" charset="-128"/>
              </a:rPr>
              <a:t>Conveying flexibility </a:t>
            </a:r>
            <a:r>
              <a:rPr lang="en-US" dirty="0" smtClean="0">
                <a:solidFill>
                  <a:srgbClr val="561715"/>
                </a:solidFill>
                <a:latin typeface="+mn-lt"/>
                <a:ea typeface="ＭＳ Ｐゴシック" pitchFamily="1" charset="-128"/>
              </a:rPr>
              <a:t>&amp; openness </a:t>
            </a:r>
            <a:r>
              <a:rPr lang="en-US" dirty="0">
                <a:solidFill>
                  <a:srgbClr val="561715"/>
                </a:solidFill>
                <a:latin typeface="+mn-lt"/>
                <a:ea typeface="ＭＳ Ｐゴシック" pitchFamily="1" charset="-128"/>
              </a:rPr>
              <a:t>to </a:t>
            </a:r>
            <a:r>
              <a:rPr lang="en-US" dirty="0" smtClean="0">
                <a:solidFill>
                  <a:srgbClr val="561715"/>
                </a:solidFill>
                <a:latin typeface="+mn-lt"/>
                <a:ea typeface="ＭＳ Ｐゴシック" pitchFamily="1" charset="-128"/>
              </a:rPr>
              <a:t>change &amp; </a:t>
            </a:r>
            <a:br>
              <a:rPr lang="en-US" dirty="0" smtClean="0">
                <a:solidFill>
                  <a:srgbClr val="561715"/>
                </a:solidFill>
                <a:latin typeface="+mn-lt"/>
                <a:ea typeface="ＭＳ Ｐゴシック" pitchFamily="1" charset="-128"/>
              </a:rPr>
            </a:br>
            <a:r>
              <a:rPr lang="en-US" dirty="0" smtClean="0">
                <a:solidFill>
                  <a:srgbClr val="561715"/>
                </a:solidFill>
                <a:latin typeface="+mn-lt"/>
                <a:ea typeface="ＭＳ Ｐゴシック" pitchFamily="1" charset="-128"/>
              </a:rPr>
              <a:t> difference</a:t>
            </a:r>
            <a:endParaRPr lang="en-US" dirty="0">
              <a:solidFill>
                <a:srgbClr val="561715"/>
              </a:solidFill>
              <a:latin typeface="+mn-lt"/>
              <a:ea typeface="ＭＳ Ｐゴシック" pitchFamily="1" charset="-128"/>
            </a:endParaRPr>
          </a:p>
          <a:p>
            <a:pPr lvl="1" eaLnBrk="0" hangingPunct="0">
              <a:buFontTx/>
              <a:buChar char="•"/>
              <a:defRPr/>
            </a:pPr>
            <a:r>
              <a:rPr lang="en-US" dirty="0">
                <a:solidFill>
                  <a:srgbClr val="561715"/>
                </a:solidFill>
                <a:latin typeface="+mn-lt"/>
                <a:ea typeface="ＭＳ Ｐゴシック" pitchFamily="1" charset="-128"/>
              </a:rPr>
              <a:t>Co-creating insights, meanings, </a:t>
            </a:r>
            <a:r>
              <a:rPr lang="en-US" dirty="0" smtClean="0">
                <a:solidFill>
                  <a:srgbClr val="561715"/>
                </a:solidFill>
                <a:latin typeface="+mn-lt"/>
                <a:ea typeface="ＭＳ Ｐゴシック" pitchFamily="1" charset="-128"/>
              </a:rPr>
              <a:t>&amp; narratives</a:t>
            </a:r>
            <a:endParaRPr lang="en-US" dirty="0">
              <a:solidFill>
                <a:srgbClr val="561715"/>
              </a:solidFill>
              <a:latin typeface="+mn-lt"/>
              <a:ea typeface="ＭＳ Ｐゴシック" pitchFamily="1" charset="-128"/>
            </a:endParaRPr>
          </a:p>
          <a:p>
            <a:pPr lvl="1" eaLnBrk="0" hangingPunct="0">
              <a:buFontTx/>
              <a:buChar char="•"/>
              <a:defRPr/>
            </a:pPr>
            <a:r>
              <a:rPr lang="en-US" dirty="0">
                <a:solidFill>
                  <a:srgbClr val="561715"/>
                </a:solidFill>
                <a:latin typeface="+mn-lt"/>
                <a:ea typeface="ＭＳ Ｐゴシック" pitchFamily="1" charset="-128"/>
              </a:rPr>
              <a:t>Sharing relational dilemmas </a:t>
            </a:r>
            <a:endParaRPr lang="en-US" dirty="0" smtClean="0">
              <a:solidFill>
                <a:srgbClr val="561715"/>
              </a:solidFill>
              <a:latin typeface="+mn-lt"/>
              <a:ea typeface="ＭＳ Ｐゴシック" pitchFamily="1" charset="-128"/>
            </a:endParaRPr>
          </a:p>
          <a:p>
            <a:pPr lvl="1" eaLnBrk="0" hangingPunct="0">
              <a:buFontTx/>
              <a:buChar char="•"/>
              <a:defRPr/>
            </a:pPr>
            <a:endParaRPr lang="en-US" dirty="0">
              <a:solidFill>
                <a:srgbClr val="561715"/>
              </a:solidFill>
              <a:latin typeface="+mj-lt"/>
              <a:ea typeface="ＭＳ Ｐゴシック" pitchFamily="1" charset="-128"/>
            </a:endParaRPr>
          </a:p>
          <a:p>
            <a:pPr marL="0" lvl="8" eaLnBrk="0" fontAlgn="base" hangingPunct="0">
              <a:spcBef>
                <a:spcPct val="0"/>
              </a:spcBef>
              <a:spcAft>
                <a:spcPct val="0"/>
              </a:spcAft>
              <a:buFontTx/>
              <a:buChar char="•"/>
              <a:defRPr/>
            </a:pPr>
            <a:endParaRPr lang="en-US" sz="2800" dirty="0">
              <a:solidFill>
                <a:srgbClr val="64390C"/>
              </a:solidFill>
              <a:latin typeface="Times" pitchFamily="1" charset="0"/>
              <a:ea typeface="ＭＳ Ｐゴシック" pitchFamily="1" charset="-128"/>
            </a:endParaRPr>
          </a:p>
          <a:p>
            <a:pPr lvl="1" eaLnBrk="0" hangingPunct="0">
              <a:buFontTx/>
              <a:buChar char="•"/>
              <a:defRPr/>
            </a:pPr>
            <a:endParaRPr lang="en-US" dirty="0">
              <a:solidFill>
                <a:srgbClr val="561715"/>
              </a:solidFill>
              <a:latin typeface="Times" pitchFamily="1" charset="0"/>
              <a:ea typeface="ＭＳ Ｐゴシック" pitchFamily="1" charset="-128"/>
            </a:endParaRPr>
          </a:p>
          <a:p>
            <a:pPr eaLnBrk="0" hangingPunct="0">
              <a:buFontTx/>
              <a:buChar char="•"/>
              <a:defRPr/>
            </a:pPr>
            <a:endParaRPr lang="en-US" dirty="0">
              <a:solidFill>
                <a:srgbClr val="561715"/>
              </a:solidFill>
              <a:latin typeface="Times" pitchFamily="1" charset="0"/>
              <a:ea typeface="ＭＳ Ｐゴシック" pitchFamily="1" charset="-128"/>
            </a:endParaRPr>
          </a:p>
        </p:txBody>
      </p:sp>
      <p:sp>
        <p:nvSpPr>
          <p:cNvPr id="26628" name="Rectangle 4"/>
          <p:cNvSpPr>
            <a:spLocks noChangeArrowheads="1"/>
          </p:cNvSpPr>
          <p:nvPr/>
        </p:nvSpPr>
        <p:spPr bwMode="auto">
          <a:xfrm>
            <a:off x="685800" y="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2800" dirty="0">
                <a:solidFill>
                  <a:srgbClr val="561715"/>
                </a:solidFill>
              </a:rPr>
              <a:t>The Purposes for Therapeutic </a:t>
            </a:r>
            <a:br>
              <a:rPr lang="en-US" sz="2800" dirty="0">
                <a:solidFill>
                  <a:srgbClr val="561715"/>
                </a:solidFill>
              </a:rPr>
            </a:br>
            <a:r>
              <a:rPr lang="en-US" sz="2800" dirty="0">
                <a:solidFill>
                  <a:srgbClr val="561715"/>
                </a:solidFill>
              </a:rPr>
              <a:t>Self-Disclosure (Continued) </a:t>
            </a:r>
            <a:endParaRPr lang="en-US" sz="2800" dirty="0">
              <a:solidFill>
                <a:srgbClr val="561715"/>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102" name="Text Box 6"/>
          <p:cNvSpPr txBox="1">
            <a:spLocks noChangeArrowheads="1"/>
          </p:cNvSpPr>
          <p:nvPr/>
        </p:nvSpPr>
        <p:spPr bwMode="auto">
          <a:xfrm>
            <a:off x="381000" y="1066800"/>
            <a:ext cx="8001000" cy="6124754"/>
          </a:xfrm>
          <a:prstGeom prst="rect">
            <a:avLst/>
          </a:prstGeom>
          <a:noFill/>
          <a:ln w="9525">
            <a:noFill/>
            <a:miter lim="800000"/>
            <a:headEnd/>
            <a:tailEnd/>
          </a:ln>
        </p:spPr>
        <p:txBody>
          <a:bodyPr>
            <a:spAutoFit/>
          </a:bodyPr>
          <a:lstStyle/>
          <a:p>
            <a:pPr lvl="1" eaLnBrk="0" hangingPunct="0">
              <a:defRPr/>
            </a:pPr>
            <a:r>
              <a:rPr lang="en-US" dirty="0" smtClean="0">
                <a:solidFill>
                  <a:srgbClr val="561715"/>
                </a:solidFill>
                <a:ea typeface="ＭＳ Ｐゴシック" pitchFamily="1" charset="-128"/>
              </a:rPr>
              <a:t> </a:t>
            </a:r>
            <a:r>
              <a:rPr lang="en-US" sz="2800" b="1" dirty="0" smtClean="0">
                <a:solidFill>
                  <a:srgbClr val="561715"/>
                </a:solidFill>
                <a:ea typeface="ＭＳ Ｐゴシック" pitchFamily="1" charset="-128"/>
              </a:rPr>
              <a:t>Reorientation</a:t>
            </a:r>
            <a:br>
              <a:rPr lang="en-US" sz="2800" b="1" dirty="0" smtClean="0">
                <a:solidFill>
                  <a:srgbClr val="561715"/>
                </a:solidFill>
                <a:ea typeface="ＭＳ Ｐゴシック" pitchFamily="1" charset="-128"/>
              </a:rPr>
            </a:br>
            <a:endParaRPr lang="en-US" sz="2800" b="1" dirty="0" smtClean="0">
              <a:solidFill>
                <a:srgbClr val="561715"/>
              </a:solidFill>
              <a:ea typeface="ＭＳ Ｐゴシック" pitchFamily="1" charset="-128"/>
            </a:endParaRPr>
          </a:p>
          <a:p>
            <a:pPr lvl="1" eaLnBrk="0" hangingPunct="0">
              <a:buFontTx/>
              <a:buChar char="•"/>
              <a:defRPr/>
            </a:pPr>
            <a:r>
              <a:rPr lang="en-US" dirty="0" smtClean="0">
                <a:solidFill>
                  <a:srgbClr val="561715"/>
                </a:solidFill>
                <a:ea typeface="ＭＳ Ｐゴシック" pitchFamily="1" charset="-128"/>
              </a:rPr>
              <a:t>Affirming </a:t>
            </a:r>
            <a:r>
              <a:rPr lang="en-US" dirty="0">
                <a:solidFill>
                  <a:srgbClr val="561715"/>
                </a:solidFill>
                <a:ea typeface="ＭＳ Ｐゴシック" pitchFamily="1" charset="-128"/>
              </a:rPr>
              <a:t>&amp; validating client experiences (the </a:t>
            </a:r>
            <a:br>
              <a:rPr lang="en-US" dirty="0">
                <a:solidFill>
                  <a:srgbClr val="561715"/>
                </a:solidFill>
                <a:ea typeface="ＭＳ Ｐゴシック" pitchFamily="1" charset="-128"/>
              </a:rPr>
            </a:br>
            <a:r>
              <a:rPr lang="en-US" dirty="0">
                <a:solidFill>
                  <a:srgbClr val="561715"/>
                </a:solidFill>
                <a:ea typeface="ＭＳ Ｐゴシック" pitchFamily="1" charset="-128"/>
              </a:rPr>
              <a:t> emotional domain)</a:t>
            </a:r>
          </a:p>
          <a:p>
            <a:pPr lvl="1" eaLnBrk="0" hangingPunct="0">
              <a:buFontTx/>
              <a:buChar char="•"/>
              <a:defRPr/>
            </a:pPr>
            <a:r>
              <a:rPr lang="en-US" dirty="0" smtClean="0">
                <a:solidFill>
                  <a:srgbClr val="561715"/>
                </a:solidFill>
                <a:latin typeface="+mn-lt"/>
                <a:ea typeface="ＭＳ Ｐゴシック" pitchFamily="1" charset="-128"/>
              </a:rPr>
              <a:t>Modifying </a:t>
            </a:r>
            <a:r>
              <a:rPr lang="en-US" dirty="0">
                <a:solidFill>
                  <a:srgbClr val="561715"/>
                </a:solidFill>
                <a:latin typeface="+mn-lt"/>
                <a:ea typeface="ＭＳ Ｐゴシック" pitchFamily="1" charset="-128"/>
              </a:rPr>
              <a:t>self -</a:t>
            </a:r>
            <a:r>
              <a:rPr lang="en-US" dirty="0" smtClean="0">
                <a:solidFill>
                  <a:srgbClr val="561715"/>
                </a:solidFill>
                <a:latin typeface="+mn-lt"/>
                <a:ea typeface="ＭＳ Ｐゴシック" pitchFamily="1" charset="-128"/>
              </a:rPr>
              <a:t>judgments </a:t>
            </a:r>
            <a:r>
              <a:rPr lang="en-US" dirty="0">
                <a:solidFill>
                  <a:srgbClr val="561715"/>
                </a:solidFill>
                <a:latin typeface="+mn-lt"/>
                <a:ea typeface="ＭＳ Ｐゴシック" pitchFamily="1" charset="-128"/>
              </a:rPr>
              <a:t>(the cognitive domain)</a:t>
            </a:r>
          </a:p>
          <a:p>
            <a:pPr lvl="1" eaLnBrk="0" hangingPunct="0">
              <a:buFontTx/>
              <a:buChar char="•"/>
              <a:defRPr/>
            </a:pPr>
            <a:r>
              <a:rPr lang="en-US" dirty="0">
                <a:solidFill>
                  <a:srgbClr val="561715"/>
                </a:solidFill>
                <a:latin typeface="+mn-lt"/>
                <a:ea typeface="ＭＳ Ｐゴシック" pitchFamily="1" charset="-128"/>
              </a:rPr>
              <a:t>Finding </a:t>
            </a:r>
            <a:r>
              <a:rPr lang="en-US" dirty="0">
                <a:solidFill>
                  <a:srgbClr val="52240B"/>
                </a:solidFill>
                <a:latin typeface="+mn-lt"/>
                <a:ea typeface="ＭＳ Ｐゴシック" pitchFamily="1" charset="-128"/>
              </a:rPr>
              <a:t>alternative</a:t>
            </a:r>
            <a:r>
              <a:rPr lang="en-US" dirty="0">
                <a:solidFill>
                  <a:srgbClr val="561715"/>
                </a:solidFill>
                <a:latin typeface="+mn-lt"/>
                <a:ea typeface="ＭＳ Ｐゴシック" pitchFamily="1" charset="-128"/>
              </a:rPr>
              <a:t> ways of problem solving (the </a:t>
            </a:r>
            <a:r>
              <a:rPr lang="en-US" dirty="0" smtClean="0">
                <a:solidFill>
                  <a:srgbClr val="561715"/>
                </a:solidFill>
                <a:latin typeface="+mn-lt"/>
                <a:ea typeface="ＭＳ Ｐゴシック" pitchFamily="1" charset="-128"/>
              </a:rPr>
              <a:t/>
            </a:r>
            <a:br>
              <a:rPr lang="en-US" dirty="0" smtClean="0">
                <a:solidFill>
                  <a:srgbClr val="561715"/>
                </a:solidFill>
                <a:latin typeface="+mn-lt"/>
                <a:ea typeface="ＭＳ Ｐゴシック" pitchFamily="1" charset="-128"/>
              </a:rPr>
            </a:br>
            <a:r>
              <a:rPr lang="en-US" dirty="0" smtClean="0">
                <a:solidFill>
                  <a:srgbClr val="561715"/>
                </a:solidFill>
                <a:latin typeface="+mn-lt"/>
                <a:ea typeface="ＭＳ Ｐゴシック" pitchFamily="1" charset="-128"/>
              </a:rPr>
              <a:t> cognitive </a:t>
            </a:r>
            <a:r>
              <a:rPr lang="en-US" dirty="0">
                <a:solidFill>
                  <a:srgbClr val="561715"/>
                </a:solidFill>
                <a:latin typeface="+mn-lt"/>
                <a:ea typeface="ＭＳ Ｐゴシック" pitchFamily="1" charset="-128"/>
              </a:rPr>
              <a:t>domain)</a:t>
            </a:r>
          </a:p>
          <a:p>
            <a:pPr lvl="1" eaLnBrk="0" hangingPunct="0">
              <a:buFontTx/>
              <a:buChar char="•"/>
              <a:defRPr/>
            </a:pPr>
            <a:r>
              <a:rPr lang="en-US" dirty="0">
                <a:solidFill>
                  <a:srgbClr val="561715"/>
                </a:solidFill>
                <a:latin typeface="+mn-lt"/>
                <a:ea typeface="ＭＳ Ｐゴシック" pitchFamily="1" charset="-128"/>
              </a:rPr>
              <a:t>Fostering closeness </a:t>
            </a:r>
            <a:r>
              <a:rPr lang="en-US" dirty="0" smtClean="0">
                <a:solidFill>
                  <a:srgbClr val="561715"/>
                </a:solidFill>
                <a:latin typeface="+mn-lt"/>
                <a:ea typeface="ＭＳ Ｐゴシック" pitchFamily="1" charset="-128"/>
              </a:rPr>
              <a:t>&amp; sense </a:t>
            </a:r>
            <a:r>
              <a:rPr lang="en-US" dirty="0">
                <a:solidFill>
                  <a:srgbClr val="561715"/>
                </a:solidFill>
                <a:latin typeface="+mn-lt"/>
                <a:ea typeface="ＭＳ Ｐゴシック" pitchFamily="1" charset="-128"/>
              </a:rPr>
              <a:t>of solidarity (the </a:t>
            </a:r>
            <a:r>
              <a:rPr lang="en-US" dirty="0" smtClean="0">
                <a:solidFill>
                  <a:srgbClr val="561715"/>
                </a:solidFill>
                <a:latin typeface="+mn-lt"/>
                <a:ea typeface="ＭＳ Ｐゴシック" pitchFamily="1" charset="-128"/>
              </a:rPr>
              <a:t/>
            </a:r>
            <a:br>
              <a:rPr lang="en-US" dirty="0" smtClean="0">
                <a:solidFill>
                  <a:srgbClr val="561715"/>
                </a:solidFill>
                <a:latin typeface="+mn-lt"/>
                <a:ea typeface="ＭＳ Ｐゴシック" pitchFamily="1" charset="-128"/>
              </a:rPr>
            </a:br>
            <a:r>
              <a:rPr lang="en-US" dirty="0" smtClean="0">
                <a:solidFill>
                  <a:srgbClr val="561715"/>
                </a:solidFill>
                <a:latin typeface="+mn-lt"/>
                <a:ea typeface="ＭＳ Ｐゴシック" pitchFamily="1" charset="-128"/>
              </a:rPr>
              <a:t> relational/social </a:t>
            </a:r>
            <a:r>
              <a:rPr lang="en-US" dirty="0">
                <a:solidFill>
                  <a:srgbClr val="561715"/>
                </a:solidFill>
                <a:latin typeface="+mn-lt"/>
                <a:ea typeface="ＭＳ Ｐゴシック" pitchFamily="1" charset="-128"/>
              </a:rPr>
              <a:t>domain)</a:t>
            </a:r>
          </a:p>
          <a:p>
            <a:pPr lvl="1" eaLnBrk="0" hangingPunct="0">
              <a:buFontTx/>
              <a:buChar char="•"/>
              <a:defRPr/>
            </a:pPr>
            <a:r>
              <a:rPr lang="en-US" dirty="0">
                <a:solidFill>
                  <a:srgbClr val="561715"/>
                </a:solidFill>
                <a:latin typeface="+mn-lt"/>
                <a:ea typeface="ＭＳ Ｐゴシック" pitchFamily="1" charset="-128"/>
              </a:rPr>
              <a:t>Promoting constructive individual </a:t>
            </a:r>
            <a:r>
              <a:rPr lang="en-US" dirty="0" smtClean="0">
                <a:solidFill>
                  <a:srgbClr val="561715"/>
                </a:solidFill>
                <a:latin typeface="+mn-lt"/>
                <a:ea typeface="ＭＳ Ｐゴシック" pitchFamily="1" charset="-128"/>
              </a:rPr>
              <a:t>&amp; family </a:t>
            </a:r>
            <a:br>
              <a:rPr lang="en-US" dirty="0" smtClean="0">
                <a:solidFill>
                  <a:srgbClr val="561715"/>
                </a:solidFill>
                <a:latin typeface="+mn-lt"/>
                <a:ea typeface="ＭＳ Ｐゴシック" pitchFamily="1" charset="-128"/>
              </a:rPr>
            </a:br>
            <a:r>
              <a:rPr lang="en-US" dirty="0" smtClean="0">
                <a:solidFill>
                  <a:srgbClr val="561715"/>
                </a:solidFill>
                <a:latin typeface="+mn-lt"/>
                <a:ea typeface="ＭＳ Ｐゴシック" pitchFamily="1" charset="-128"/>
              </a:rPr>
              <a:t> development </a:t>
            </a:r>
            <a:r>
              <a:rPr lang="en-US" dirty="0">
                <a:solidFill>
                  <a:srgbClr val="561715"/>
                </a:solidFill>
                <a:latin typeface="+mn-lt"/>
                <a:ea typeface="ＭＳ Ｐゴシック" pitchFamily="1" charset="-128"/>
              </a:rPr>
              <a:t>of self-observation</a:t>
            </a:r>
          </a:p>
          <a:p>
            <a:pPr lvl="1" eaLnBrk="0" hangingPunct="0">
              <a:buFontTx/>
              <a:buChar char="•"/>
              <a:defRPr/>
            </a:pPr>
            <a:r>
              <a:rPr lang="en-US" dirty="0">
                <a:solidFill>
                  <a:srgbClr val="561715"/>
                </a:solidFill>
                <a:latin typeface="+mn-lt"/>
                <a:ea typeface="ＭＳ Ｐゴシック" pitchFamily="1" charset="-128"/>
              </a:rPr>
              <a:t>Using humor to teach therapeutic lesson</a:t>
            </a:r>
          </a:p>
          <a:p>
            <a:pPr marL="0" lvl="8" eaLnBrk="0" fontAlgn="base" hangingPunct="0">
              <a:spcBef>
                <a:spcPct val="0"/>
              </a:spcBef>
              <a:spcAft>
                <a:spcPct val="0"/>
              </a:spcAft>
              <a:buFontTx/>
              <a:buChar char="•"/>
              <a:defRPr/>
            </a:pPr>
            <a:endParaRPr lang="en-US" dirty="0">
              <a:solidFill>
                <a:srgbClr val="561715"/>
              </a:solidFill>
              <a:latin typeface="Times" pitchFamily="1" charset="0"/>
              <a:ea typeface="ＭＳ Ｐゴシック" pitchFamily="1" charset="-128"/>
            </a:endParaRPr>
          </a:p>
          <a:p>
            <a:pPr marL="0" lvl="8" eaLnBrk="0" fontAlgn="base" hangingPunct="0">
              <a:spcBef>
                <a:spcPct val="0"/>
              </a:spcBef>
              <a:spcAft>
                <a:spcPct val="0"/>
              </a:spcAft>
              <a:buFontTx/>
              <a:buChar char="•"/>
              <a:defRPr/>
            </a:pPr>
            <a:endParaRPr lang="en-US" dirty="0">
              <a:solidFill>
                <a:srgbClr val="64390C"/>
              </a:solidFill>
              <a:latin typeface="Times" pitchFamily="1" charset="0"/>
              <a:ea typeface="ＭＳ Ｐゴシック" pitchFamily="1" charset="-128"/>
            </a:endParaRPr>
          </a:p>
          <a:p>
            <a:pPr lvl="1" eaLnBrk="0" hangingPunct="0">
              <a:buFontTx/>
              <a:buChar char="•"/>
              <a:defRPr/>
            </a:pPr>
            <a:endParaRPr lang="en-US" dirty="0">
              <a:solidFill>
                <a:srgbClr val="561715"/>
              </a:solidFill>
              <a:latin typeface="Times" pitchFamily="1" charset="0"/>
              <a:ea typeface="ＭＳ Ｐゴシック" pitchFamily="1" charset="-128"/>
            </a:endParaRPr>
          </a:p>
          <a:p>
            <a:pPr eaLnBrk="0" hangingPunct="0">
              <a:buFontTx/>
              <a:buChar char="•"/>
              <a:defRPr/>
            </a:pPr>
            <a:endParaRPr lang="en-US" dirty="0">
              <a:solidFill>
                <a:srgbClr val="561715"/>
              </a:solidFill>
              <a:latin typeface="Times" pitchFamily="1" charset="0"/>
              <a:ea typeface="ＭＳ Ｐゴシック" pitchFamily="1" charset="-128"/>
            </a:endParaRPr>
          </a:p>
        </p:txBody>
      </p:sp>
      <p:sp>
        <p:nvSpPr>
          <p:cNvPr id="28676" name="Rectangle 4"/>
          <p:cNvSpPr>
            <a:spLocks noChangeArrowheads="1"/>
          </p:cNvSpPr>
          <p:nvPr/>
        </p:nvSpPr>
        <p:spPr bwMode="auto">
          <a:xfrm>
            <a:off x="685800" y="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2800" dirty="0">
                <a:solidFill>
                  <a:srgbClr val="561715"/>
                </a:solidFill>
                <a:latin typeface="+mj-lt"/>
              </a:rPr>
              <a:t>The Purposes for Therapeutic </a:t>
            </a:r>
            <a:r>
              <a:rPr lang="en-US" sz="2800" dirty="0" smtClean="0">
                <a:solidFill>
                  <a:srgbClr val="561715"/>
                </a:solidFill>
                <a:latin typeface="+mj-lt"/>
              </a:rPr>
              <a:t/>
            </a:r>
            <a:br>
              <a:rPr lang="en-US" sz="2800" dirty="0" smtClean="0">
                <a:solidFill>
                  <a:srgbClr val="561715"/>
                </a:solidFill>
                <a:latin typeface="+mj-lt"/>
              </a:rPr>
            </a:br>
            <a:r>
              <a:rPr lang="en-US" sz="2800" dirty="0" smtClean="0">
                <a:solidFill>
                  <a:srgbClr val="561715"/>
                </a:solidFill>
                <a:latin typeface="+mj-lt"/>
              </a:rPr>
              <a:t>Self-Disclosure (Continued) </a:t>
            </a:r>
            <a:endParaRPr lang="en-US" sz="2800" dirty="0">
              <a:solidFill>
                <a:srgbClr val="561715"/>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102" name="Text Box 6"/>
          <p:cNvSpPr txBox="1">
            <a:spLocks noChangeArrowheads="1"/>
          </p:cNvSpPr>
          <p:nvPr/>
        </p:nvSpPr>
        <p:spPr bwMode="auto">
          <a:xfrm>
            <a:off x="566468" y="1600200"/>
            <a:ext cx="8001000" cy="3416320"/>
          </a:xfrm>
          <a:prstGeom prst="rect">
            <a:avLst/>
          </a:prstGeom>
          <a:noFill/>
          <a:ln w="9525">
            <a:noFill/>
            <a:miter lim="800000"/>
            <a:headEnd/>
            <a:tailEnd/>
          </a:ln>
        </p:spPr>
        <p:txBody>
          <a:bodyPr>
            <a:spAutoFit/>
          </a:bodyPr>
          <a:lstStyle/>
          <a:p>
            <a:pPr lvl="1" eaLnBrk="0" hangingPunct="0">
              <a:buFontTx/>
              <a:buChar char="•"/>
              <a:defRPr/>
            </a:pPr>
            <a:r>
              <a:rPr lang="en-US" dirty="0">
                <a:solidFill>
                  <a:srgbClr val="561715"/>
                </a:solidFill>
                <a:ea typeface="ＭＳ Ｐゴシック" pitchFamily="1" charset="-128"/>
              </a:rPr>
              <a:t>Expanding the repertoire of experiences &amp;</a:t>
            </a:r>
            <a:br>
              <a:rPr lang="en-US" dirty="0">
                <a:solidFill>
                  <a:srgbClr val="561715"/>
                </a:solidFill>
                <a:ea typeface="ＭＳ Ｐゴシック" pitchFamily="1" charset="-128"/>
              </a:rPr>
            </a:br>
            <a:r>
              <a:rPr lang="en-US" dirty="0">
                <a:solidFill>
                  <a:srgbClr val="561715"/>
                </a:solidFill>
                <a:ea typeface="ＭＳ Ｐゴシック" pitchFamily="1" charset="-128"/>
              </a:rPr>
              <a:t> possibilities</a:t>
            </a:r>
          </a:p>
          <a:p>
            <a:pPr lvl="1" eaLnBrk="0" hangingPunct="0">
              <a:buFontTx/>
              <a:buChar char="•"/>
              <a:defRPr/>
            </a:pPr>
            <a:r>
              <a:rPr lang="en-US" dirty="0" smtClean="0">
                <a:solidFill>
                  <a:srgbClr val="561715"/>
                </a:solidFill>
                <a:latin typeface="+mn-lt"/>
                <a:ea typeface="ＭＳ Ｐゴシック" pitchFamily="1" charset="-128"/>
              </a:rPr>
              <a:t>Facilitating </a:t>
            </a:r>
            <a:r>
              <a:rPr lang="en-US" dirty="0">
                <a:solidFill>
                  <a:srgbClr val="561715"/>
                </a:solidFill>
                <a:latin typeface="+mn-lt"/>
                <a:ea typeface="ＭＳ Ｐゴシック" pitchFamily="1" charset="-128"/>
              </a:rPr>
              <a:t>hope </a:t>
            </a:r>
            <a:r>
              <a:rPr lang="en-US" dirty="0" smtClean="0">
                <a:solidFill>
                  <a:srgbClr val="561715"/>
                </a:solidFill>
                <a:latin typeface="+mn-lt"/>
                <a:ea typeface="ＭＳ Ｐゴシック" pitchFamily="1" charset="-128"/>
              </a:rPr>
              <a:t>&amp; the </a:t>
            </a:r>
            <a:r>
              <a:rPr lang="en-US" dirty="0">
                <a:solidFill>
                  <a:srgbClr val="561715"/>
                </a:solidFill>
                <a:latin typeface="+mn-lt"/>
                <a:ea typeface="ＭＳ Ｐゴシック" pitchFamily="1" charset="-128"/>
              </a:rPr>
              <a:t>development of courage &amp;</a:t>
            </a:r>
            <a:r>
              <a:rPr lang="en-US" dirty="0" smtClean="0">
                <a:solidFill>
                  <a:srgbClr val="561715"/>
                </a:solidFill>
                <a:latin typeface="+mn-lt"/>
                <a:ea typeface="ＭＳ Ｐゴシック" pitchFamily="1" charset="-128"/>
              </a:rPr>
              <a:t> </a:t>
            </a:r>
            <a:br>
              <a:rPr lang="en-US" dirty="0" smtClean="0">
                <a:solidFill>
                  <a:srgbClr val="561715"/>
                </a:solidFill>
                <a:latin typeface="+mn-lt"/>
                <a:ea typeface="ＭＳ Ｐゴシック" pitchFamily="1" charset="-128"/>
              </a:rPr>
            </a:br>
            <a:r>
              <a:rPr lang="en-US" dirty="0" smtClean="0">
                <a:solidFill>
                  <a:srgbClr val="561715"/>
                </a:solidFill>
                <a:latin typeface="+mn-lt"/>
                <a:ea typeface="ＭＳ Ｐゴシック" pitchFamily="1" charset="-128"/>
              </a:rPr>
              <a:t> confidence</a:t>
            </a:r>
            <a:endParaRPr lang="en-US" dirty="0">
              <a:solidFill>
                <a:srgbClr val="561715"/>
              </a:solidFill>
              <a:latin typeface="+mn-lt"/>
              <a:ea typeface="ＭＳ Ｐゴシック" pitchFamily="1" charset="-128"/>
            </a:endParaRPr>
          </a:p>
          <a:p>
            <a:pPr lvl="1" eaLnBrk="0" hangingPunct="0">
              <a:buFontTx/>
              <a:buChar char="•"/>
              <a:defRPr/>
            </a:pPr>
            <a:r>
              <a:rPr lang="en-US" dirty="0">
                <a:solidFill>
                  <a:srgbClr val="561715"/>
                </a:solidFill>
                <a:latin typeface="+mn-lt"/>
                <a:ea typeface="ＭＳ Ｐゴシック" pitchFamily="1" charset="-128"/>
              </a:rPr>
              <a:t>Fostering universality </a:t>
            </a:r>
            <a:r>
              <a:rPr lang="en-US" dirty="0" smtClean="0">
                <a:solidFill>
                  <a:srgbClr val="561715"/>
                </a:solidFill>
                <a:latin typeface="+mn-lt"/>
                <a:ea typeface="ＭＳ Ｐゴシック" pitchFamily="1" charset="-128"/>
              </a:rPr>
              <a:t>&amp; social </a:t>
            </a:r>
            <a:r>
              <a:rPr lang="en-US" dirty="0">
                <a:solidFill>
                  <a:srgbClr val="561715"/>
                </a:solidFill>
                <a:latin typeface="+mn-lt"/>
                <a:ea typeface="ＭＳ Ｐゴシック" pitchFamily="1" charset="-128"/>
              </a:rPr>
              <a:t>interest</a:t>
            </a:r>
          </a:p>
          <a:p>
            <a:pPr marL="0" lvl="8" eaLnBrk="0" fontAlgn="base" hangingPunct="0">
              <a:spcBef>
                <a:spcPct val="0"/>
              </a:spcBef>
              <a:spcAft>
                <a:spcPct val="0"/>
              </a:spcAft>
              <a:buFontTx/>
              <a:buChar char="•"/>
              <a:defRPr/>
            </a:pPr>
            <a:endParaRPr lang="en-US" dirty="0">
              <a:solidFill>
                <a:srgbClr val="561715"/>
              </a:solidFill>
              <a:latin typeface="Times" pitchFamily="1" charset="0"/>
              <a:ea typeface="ＭＳ Ｐゴシック" pitchFamily="1" charset="-128"/>
            </a:endParaRPr>
          </a:p>
          <a:p>
            <a:pPr marL="0" lvl="8" eaLnBrk="0" fontAlgn="base" hangingPunct="0">
              <a:spcBef>
                <a:spcPct val="0"/>
              </a:spcBef>
              <a:spcAft>
                <a:spcPct val="0"/>
              </a:spcAft>
              <a:buFontTx/>
              <a:buChar char="•"/>
              <a:defRPr/>
            </a:pPr>
            <a:endParaRPr lang="en-US" dirty="0">
              <a:solidFill>
                <a:srgbClr val="64390C"/>
              </a:solidFill>
              <a:latin typeface="Times" pitchFamily="1" charset="0"/>
              <a:ea typeface="ＭＳ Ｐゴシック" pitchFamily="1" charset="-128"/>
            </a:endParaRPr>
          </a:p>
          <a:p>
            <a:pPr lvl="1" eaLnBrk="0" hangingPunct="0">
              <a:buFontTx/>
              <a:buChar char="•"/>
              <a:defRPr/>
            </a:pPr>
            <a:endParaRPr lang="en-US" dirty="0">
              <a:solidFill>
                <a:srgbClr val="561715"/>
              </a:solidFill>
              <a:latin typeface="Times" pitchFamily="1" charset="0"/>
              <a:ea typeface="ＭＳ Ｐゴシック" pitchFamily="1" charset="-128"/>
            </a:endParaRPr>
          </a:p>
          <a:p>
            <a:pPr eaLnBrk="0" hangingPunct="0">
              <a:buFontTx/>
              <a:buChar char="•"/>
              <a:defRPr/>
            </a:pPr>
            <a:endParaRPr lang="en-US" dirty="0">
              <a:solidFill>
                <a:srgbClr val="561715"/>
              </a:solidFill>
              <a:latin typeface="Times" pitchFamily="1" charset="0"/>
              <a:ea typeface="ＭＳ Ｐゴシック" pitchFamily="1" charset="-128"/>
            </a:endParaRPr>
          </a:p>
        </p:txBody>
      </p:sp>
      <p:sp>
        <p:nvSpPr>
          <p:cNvPr id="28676" name="Rectangle 4"/>
          <p:cNvSpPr>
            <a:spLocks noChangeArrowheads="1"/>
          </p:cNvSpPr>
          <p:nvPr/>
        </p:nvSpPr>
        <p:spPr bwMode="auto">
          <a:xfrm>
            <a:off x="685800" y="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2800" dirty="0">
                <a:solidFill>
                  <a:srgbClr val="561715"/>
                </a:solidFill>
                <a:latin typeface="+mj-lt"/>
              </a:rPr>
              <a:t>The Purposes for Therapeutic </a:t>
            </a:r>
            <a:br>
              <a:rPr lang="en-US" sz="2800" dirty="0">
                <a:solidFill>
                  <a:srgbClr val="561715"/>
                </a:solidFill>
                <a:latin typeface="+mj-lt"/>
              </a:rPr>
            </a:br>
            <a:r>
              <a:rPr lang="en-US" sz="2800" dirty="0" smtClean="0">
                <a:solidFill>
                  <a:srgbClr val="561715"/>
                </a:solidFill>
                <a:latin typeface="+mj-lt"/>
              </a:rPr>
              <a:t>Self-Disclosure (Continued) </a:t>
            </a:r>
            <a:endParaRPr lang="en-US" sz="2800" dirty="0">
              <a:solidFill>
                <a:srgbClr val="561715"/>
              </a:solidFill>
              <a:latin typeface="+mj-lt"/>
            </a:endParaRPr>
          </a:p>
        </p:txBody>
      </p:sp>
    </p:spTree>
    <p:extLst>
      <p:ext uri="{BB962C8B-B14F-4D97-AF65-F5344CB8AC3E}">
        <p14:creationId xmlns:p14="http://schemas.microsoft.com/office/powerpoint/2010/main" val="176388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102" name="Text Box 6"/>
          <p:cNvSpPr txBox="1">
            <a:spLocks noChangeArrowheads="1"/>
          </p:cNvSpPr>
          <p:nvPr/>
        </p:nvSpPr>
        <p:spPr bwMode="auto">
          <a:xfrm>
            <a:off x="457200" y="1066800"/>
            <a:ext cx="8153400" cy="4770537"/>
          </a:xfrm>
          <a:prstGeom prst="rect">
            <a:avLst/>
          </a:prstGeom>
          <a:noFill/>
          <a:ln w="9525">
            <a:noFill/>
            <a:miter lim="800000"/>
            <a:headEnd/>
            <a:tailEnd/>
          </a:ln>
        </p:spPr>
        <p:txBody>
          <a:bodyPr>
            <a:spAutoFit/>
          </a:bodyPr>
          <a:lstStyle/>
          <a:p>
            <a:pPr eaLnBrk="0" hangingPunct="0">
              <a:defRPr/>
            </a:pPr>
            <a:r>
              <a:rPr lang="en-US" b="1" dirty="0" smtClean="0">
                <a:solidFill>
                  <a:srgbClr val="52240B"/>
                </a:solidFill>
                <a:latin typeface="Arial"/>
                <a:ea typeface="ＭＳ Ｐゴシック" pitchFamily="1" charset="-128"/>
              </a:rPr>
              <a:t>      Several </a:t>
            </a:r>
            <a:r>
              <a:rPr lang="en-US" b="1" dirty="0">
                <a:solidFill>
                  <a:srgbClr val="52240B"/>
                </a:solidFill>
                <a:latin typeface="Arial"/>
                <a:ea typeface="ＭＳ Ｐゴシック" pitchFamily="1" charset="-128"/>
              </a:rPr>
              <a:t>authors have noted the times in which </a:t>
            </a:r>
            <a:r>
              <a:rPr lang="en-US" b="1" dirty="0" smtClean="0">
                <a:solidFill>
                  <a:srgbClr val="52240B"/>
                </a:solidFill>
                <a:latin typeface="Arial"/>
                <a:ea typeface="ＭＳ Ｐゴシック" pitchFamily="1" charset="-128"/>
              </a:rPr>
              <a:t>self- </a:t>
            </a:r>
            <a:br>
              <a:rPr lang="en-US" b="1" dirty="0" smtClean="0">
                <a:solidFill>
                  <a:srgbClr val="52240B"/>
                </a:solidFill>
                <a:latin typeface="Arial"/>
                <a:ea typeface="ＭＳ Ｐゴシック" pitchFamily="1" charset="-128"/>
              </a:rPr>
            </a:br>
            <a:r>
              <a:rPr lang="en-US" b="1" dirty="0" smtClean="0">
                <a:solidFill>
                  <a:srgbClr val="52240B"/>
                </a:solidFill>
                <a:latin typeface="Arial"/>
                <a:ea typeface="ＭＳ Ｐゴシック" pitchFamily="1" charset="-128"/>
              </a:rPr>
              <a:t>      disclosure </a:t>
            </a:r>
            <a:r>
              <a:rPr lang="en-US" b="1" dirty="0">
                <a:solidFill>
                  <a:srgbClr val="52240B"/>
                </a:solidFill>
                <a:latin typeface="Arial"/>
                <a:ea typeface="ＭＳ Ｐゴシック" pitchFamily="1" charset="-128"/>
              </a:rPr>
              <a:t>in therapy is contraindicated, </a:t>
            </a:r>
            <a:r>
              <a:rPr lang="en-US" b="1" dirty="0">
                <a:solidFill>
                  <a:srgbClr val="52240B"/>
                </a:solidFill>
                <a:latin typeface="Arial"/>
                <a:ea typeface="ＭＳ Ｐゴシック" pitchFamily="1" charset="-128"/>
              </a:rPr>
              <a:t>including</a:t>
            </a:r>
            <a:endParaRPr lang="en-US" b="1" dirty="0">
              <a:solidFill>
                <a:srgbClr val="52240B"/>
              </a:solidFill>
              <a:latin typeface="Arial"/>
              <a:ea typeface="ＭＳ Ｐゴシック" pitchFamily="1" charset="-128"/>
            </a:endParaRPr>
          </a:p>
          <a:p>
            <a:pPr lvl="1" eaLnBrk="0" hangingPunct="0">
              <a:buFont typeface="Arial" pitchFamily="34" charset="0"/>
              <a:buChar char="•"/>
              <a:defRPr/>
            </a:pPr>
            <a:endParaRPr lang="en-US" dirty="0" smtClean="0">
              <a:solidFill>
                <a:srgbClr val="52240B"/>
              </a:solidFill>
              <a:latin typeface="Arial"/>
              <a:ea typeface="ＭＳ Ｐゴシック" pitchFamily="1" charset="-128"/>
            </a:endParaRPr>
          </a:p>
          <a:p>
            <a:pPr lvl="1" eaLnBrk="0" hangingPunct="0">
              <a:buFont typeface="Arial" pitchFamily="34" charset="0"/>
              <a:buChar char="•"/>
              <a:defRPr/>
            </a:pPr>
            <a:r>
              <a:rPr lang="en-US" dirty="0" smtClean="0">
                <a:solidFill>
                  <a:srgbClr val="52240B"/>
                </a:solidFill>
                <a:latin typeface="Arial"/>
                <a:ea typeface="ＭＳ Ｐゴシック" pitchFamily="1" charset="-128"/>
              </a:rPr>
              <a:t>When </a:t>
            </a:r>
            <a:r>
              <a:rPr lang="en-US" dirty="0">
                <a:solidFill>
                  <a:srgbClr val="52240B"/>
                </a:solidFill>
                <a:latin typeface="Arial"/>
                <a:ea typeface="ＭＳ Ｐゴシック" pitchFamily="1" charset="-128"/>
              </a:rPr>
              <a:t>self-disclosure </a:t>
            </a:r>
            <a:r>
              <a:rPr lang="en-US" dirty="0">
                <a:solidFill>
                  <a:srgbClr val="52240B"/>
                </a:solidFill>
                <a:latin typeface="Arial"/>
                <a:ea typeface="ＭＳ Ｐゴシック" pitchFamily="1" charset="-128"/>
              </a:rPr>
              <a:t>would shift the focus of </a:t>
            </a:r>
            <a:r>
              <a:rPr lang="en-US" dirty="0">
                <a:solidFill>
                  <a:srgbClr val="52240B"/>
                </a:solidFill>
                <a:latin typeface="Arial"/>
                <a:ea typeface="ＭＳ Ｐゴシック" pitchFamily="1" charset="-128"/>
              </a:rPr>
              <a:t>therapy</a:t>
            </a:r>
            <a:br>
              <a:rPr lang="en-US" dirty="0">
                <a:solidFill>
                  <a:srgbClr val="52240B"/>
                </a:solidFill>
                <a:latin typeface="Arial"/>
                <a:ea typeface="ＭＳ Ｐゴシック" pitchFamily="1" charset="-128"/>
              </a:rPr>
            </a:br>
            <a:r>
              <a:rPr lang="en-US" dirty="0">
                <a:solidFill>
                  <a:srgbClr val="52240B"/>
                </a:solidFill>
                <a:latin typeface="Arial"/>
                <a:ea typeface="ＭＳ Ｐゴシック" pitchFamily="1" charset="-128"/>
              </a:rPr>
              <a:t>  from </a:t>
            </a:r>
            <a:r>
              <a:rPr lang="en-US" dirty="0">
                <a:solidFill>
                  <a:srgbClr val="52240B"/>
                </a:solidFill>
                <a:latin typeface="Arial"/>
                <a:ea typeface="ＭＳ Ｐゴシック" pitchFamily="1" charset="-128"/>
              </a:rPr>
              <a:t>the client to the therapist (</a:t>
            </a:r>
            <a:r>
              <a:rPr lang="en-US" dirty="0" err="1">
                <a:solidFill>
                  <a:srgbClr val="52240B"/>
                </a:solidFill>
                <a:latin typeface="Arial"/>
                <a:ea typeface="ＭＳ Ｐゴシック" pitchFamily="1" charset="-128"/>
              </a:rPr>
              <a:t>Stricker</a:t>
            </a:r>
            <a:r>
              <a:rPr lang="en-US" dirty="0">
                <a:solidFill>
                  <a:srgbClr val="52240B"/>
                </a:solidFill>
                <a:latin typeface="Arial"/>
                <a:ea typeface="ＭＳ Ｐゴシック" pitchFamily="1" charset="-128"/>
              </a:rPr>
              <a:t>, 2003)</a:t>
            </a:r>
          </a:p>
          <a:p>
            <a:pPr lvl="1" eaLnBrk="0" hangingPunct="0">
              <a:defRPr/>
            </a:pPr>
            <a:r>
              <a:rPr lang="en-US" dirty="0">
                <a:solidFill>
                  <a:srgbClr val="52240B"/>
                </a:solidFill>
                <a:latin typeface="Arial"/>
                <a:ea typeface="ＭＳ Ｐゴシック" pitchFamily="1" charset="-128"/>
              </a:rPr>
              <a:t>• When the therapist is experiencing sexual </a:t>
            </a:r>
            <a:r>
              <a:rPr lang="en-US" dirty="0">
                <a:solidFill>
                  <a:srgbClr val="52240B"/>
                </a:solidFill>
                <a:latin typeface="Arial"/>
                <a:ea typeface="ＭＳ Ｐゴシック" pitchFamily="1" charset="-128"/>
              </a:rPr>
              <a:t/>
            </a:r>
            <a:br>
              <a:rPr lang="en-US" dirty="0">
                <a:solidFill>
                  <a:srgbClr val="52240B"/>
                </a:solidFill>
                <a:latin typeface="Arial"/>
                <a:ea typeface="ＭＳ Ｐゴシック" pitchFamily="1" charset="-128"/>
              </a:rPr>
            </a:br>
            <a:r>
              <a:rPr lang="en-US" dirty="0">
                <a:solidFill>
                  <a:srgbClr val="52240B"/>
                </a:solidFill>
                <a:latin typeface="Arial"/>
                <a:ea typeface="ＭＳ Ｐゴシック" pitchFamily="1" charset="-128"/>
              </a:rPr>
              <a:t>  attraction/affection for </a:t>
            </a:r>
            <a:r>
              <a:rPr lang="en-US" dirty="0">
                <a:solidFill>
                  <a:srgbClr val="52240B"/>
                </a:solidFill>
                <a:latin typeface="Arial"/>
                <a:ea typeface="ＭＳ Ｐゴシック" pitchFamily="1" charset="-128"/>
              </a:rPr>
              <a:t>one or more of the clients or </a:t>
            </a:r>
            <a:r>
              <a:rPr lang="en-US" dirty="0">
                <a:solidFill>
                  <a:srgbClr val="52240B"/>
                </a:solidFill>
                <a:latin typeface="Arial"/>
                <a:ea typeface="ＭＳ Ｐゴシック" pitchFamily="1" charset="-128"/>
              </a:rPr>
              <a:t>  </a:t>
            </a:r>
            <a:br>
              <a:rPr lang="en-US" dirty="0">
                <a:solidFill>
                  <a:srgbClr val="52240B"/>
                </a:solidFill>
                <a:latin typeface="Arial"/>
                <a:ea typeface="ＭＳ Ｐゴシック" pitchFamily="1" charset="-128"/>
              </a:rPr>
            </a:br>
            <a:r>
              <a:rPr lang="en-US" dirty="0">
                <a:solidFill>
                  <a:srgbClr val="52240B"/>
                </a:solidFill>
                <a:latin typeface="Arial"/>
                <a:ea typeface="ＭＳ Ｐゴシック" pitchFamily="1" charset="-128"/>
              </a:rPr>
              <a:t>  family </a:t>
            </a:r>
            <a:r>
              <a:rPr lang="en-US" dirty="0">
                <a:solidFill>
                  <a:srgbClr val="52240B"/>
                </a:solidFill>
                <a:latin typeface="Arial"/>
                <a:ea typeface="ＭＳ Ｐゴシック" pitchFamily="1" charset="-128"/>
              </a:rPr>
              <a:t>members (Fisher, 2004)</a:t>
            </a:r>
          </a:p>
          <a:p>
            <a:pPr lvl="1" eaLnBrk="0" hangingPunct="0">
              <a:defRPr/>
            </a:pPr>
            <a:r>
              <a:rPr lang="en-US" dirty="0">
                <a:solidFill>
                  <a:srgbClr val="52240B"/>
                </a:solidFill>
                <a:latin typeface="Arial"/>
                <a:ea typeface="ＭＳ Ｐゴシック" pitchFamily="1" charset="-128"/>
              </a:rPr>
              <a:t>• When clients in a couple or family may be inclined to </a:t>
            </a:r>
            <a:r>
              <a:rPr lang="en-US" dirty="0">
                <a:solidFill>
                  <a:srgbClr val="52240B"/>
                </a:solidFill>
                <a:latin typeface="Arial"/>
                <a:ea typeface="ＭＳ Ｐゴシック" pitchFamily="1" charset="-128"/>
              </a:rPr>
              <a:t/>
            </a:r>
            <a:br>
              <a:rPr lang="en-US" dirty="0">
                <a:solidFill>
                  <a:srgbClr val="52240B"/>
                </a:solidFill>
                <a:latin typeface="Arial"/>
                <a:ea typeface="ＭＳ Ｐゴシック" pitchFamily="1" charset="-128"/>
              </a:rPr>
            </a:br>
            <a:r>
              <a:rPr lang="en-US" dirty="0">
                <a:solidFill>
                  <a:srgbClr val="52240B"/>
                </a:solidFill>
                <a:latin typeface="Arial"/>
                <a:ea typeface="ＭＳ Ｐゴシック" pitchFamily="1" charset="-128"/>
              </a:rPr>
              <a:t>  use </a:t>
            </a:r>
            <a:r>
              <a:rPr lang="en-US" dirty="0">
                <a:solidFill>
                  <a:srgbClr val="52240B"/>
                </a:solidFill>
                <a:latin typeface="Arial"/>
                <a:ea typeface="ＭＳ Ｐゴシック" pitchFamily="1" charset="-128"/>
              </a:rPr>
              <a:t>the disclosure against </a:t>
            </a:r>
            <a:r>
              <a:rPr lang="en-US" dirty="0">
                <a:solidFill>
                  <a:srgbClr val="52240B"/>
                </a:solidFill>
                <a:latin typeface="Arial"/>
                <a:ea typeface="ＭＳ Ｐゴシック" pitchFamily="1" charset="-128"/>
              </a:rPr>
              <a:t>a partner </a:t>
            </a:r>
            <a:r>
              <a:rPr lang="en-US" dirty="0">
                <a:solidFill>
                  <a:srgbClr val="52240B"/>
                </a:solidFill>
                <a:latin typeface="Arial"/>
                <a:ea typeface="ＭＳ Ｐゴシック" pitchFamily="1" charset="-128"/>
              </a:rPr>
              <a:t>or other family </a:t>
            </a:r>
            <a:r>
              <a:rPr lang="en-US" dirty="0">
                <a:solidFill>
                  <a:srgbClr val="52240B"/>
                </a:solidFill>
                <a:latin typeface="Arial"/>
                <a:ea typeface="ＭＳ Ｐゴシック" pitchFamily="1" charset="-128"/>
              </a:rPr>
              <a:t/>
            </a:r>
            <a:br>
              <a:rPr lang="en-US" dirty="0">
                <a:solidFill>
                  <a:srgbClr val="52240B"/>
                </a:solidFill>
                <a:latin typeface="Arial"/>
                <a:ea typeface="ＭＳ Ｐゴシック" pitchFamily="1" charset="-128"/>
              </a:rPr>
            </a:br>
            <a:r>
              <a:rPr lang="en-US" dirty="0">
                <a:solidFill>
                  <a:srgbClr val="52240B"/>
                </a:solidFill>
                <a:latin typeface="Arial"/>
                <a:ea typeface="ＭＳ Ｐゴシック" pitchFamily="1" charset="-128"/>
              </a:rPr>
              <a:t>  members </a:t>
            </a:r>
            <a:r>
              <a:rPr lang="en-US" dirty="0">
                <a:solidFill>
                  <a:srgbClr val="52240B"/>
                </a:solidFill>
                <a:latin typeface="Arial"/>
                <a:ea typeface="ＭＳ Ｐゴシック" pitchFamily="1" charset="-128"/>
              </a:rPr>
              <a:t>or against the therapist (</a:t>
            </a:r>
            <a:r>
              <a:rPr lang="en-US" dirty="0" err="1">
                <a:solidFill>
                  <a:srgbClr val="52240B"/>
                </a:solidFill>
                <a:latin typeface="Arial"/>
                <a:ea typeface="ＭＳ Ｐゴシック" pitchFamily="1" charset="-128"/>
              </a:rPr>
              <a:t>Kottler</a:t>
            </a:r>
            <a:r>
              <a:rPr lang="en-US" dirty="0">
                <a:solidFill>
                  <a:srgbClr val="52240B"/>
                </a:solidFill>
                <a:latin typeface="Arial"/>
                <a:ea typeface="ＭＳ Ｐゴシック" pitchFamily="1" charset="-128"/>
              </a:rPr>
              <a:t>, 2003)</a:t>
            </a:r>
          </a:p>
          <a:p>
            <a:pPr lvl="1" eaLnBrk="0" hangingPunct="0">
              <a:defRPr/>
            </a:pPr>
            <a:endParaRPr lang="en-US" sz="2000" dirty="0">
              <a:solidFill>
                <a:srgbClr val="52240B"/>
              </a:solidFill>
              <a:latin typeface="Times  "/>
              <a:ea typeface="ＭＳ Ｐゴシック" pitchFamily="1" charset="-128"/>
            </a:endParaRPr>
          </a:p>
          <a:p>
            <a:pPr eaLnBrk="0" hangingPunct="0">
              <a:buFontTx/>
              <a:buChar char="•"/>
              <a:defRPr/>
            </a:pPr>
            <a:endParaRPr lang="en-US" sz="2000" dirty="0">
              <a:solidFill>
                <a:srgbClr val="52240B"/>
              </a:solidFill>
              <a:latin typeface="Times  "/>
              <a:ea typeface="ＭＳ Ｐゴシック" pitchFamily="1" charset="-128"/>
            </a:endParaRPr>
          </a:p>
        </p:txBody>
      </p:sp>
      <p:sp>
        <p:nvSpPr>
          <p:cNvPr id="30724" name="Rectangle 4"/>
          <p:cNvSpPr>
            <a:spLocks noChangeArrowheads="1"/>
          </p:cNvSpPr>
          <p:nvPr/>
        </p:nvSpPr>
        <p:spPr bwMode="auto">
          <a:xfrm>
            <a:off x="571500" y="-127209"/>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200" dirty="0" smtClean="0">
                <a:solidFill>
                  <a:srgbClr val="561715"/>
                </a:solidFill>
                <a:latin typeface="Times" pitchFamily="18" charset="0"/>
              </a:rPr>
              <a:t>Contraindications: </a:t>
            </a:r>
            <a:br>
              <a:rPr lang="en-US" sz="3200" dirty="0" smtClean="0">
                <a:solidFill>
                  <a:srgbClr val="561715"/>
                </a:solidFill>
                <a:latin typeface="Times" pitchFamily="18" charset="0"/>
              </a:rPr>
            </a:br>
            <a:r>
              <a:rPr lang="en-US" sz="3200" dirty="0" smtClean="0">
                <a:solidFill>
                  <a:srgbClr val="561715"/>
                </a:solidFill>
                <a:latin typeface="Times" pitchFamily="18" charset="0"/>
              </a:rPr>
              <a:t>When not to use self-disclosure</a:t>
            </a:r>
            <a:endParaRPr lang="en-US" sz="3200" dirty="0">
              <a:solidFill>
                <a:srgbClr val="561715"/>
              </a:solidFill>
            </a:endParaRPr>
          </a:p>
        </p:txBody>
      </p:sp>
    </p:spTree>
    <p:extLst>
      <p:ext uri="{BB962C8B-B14F-4D97-AF65-F5344CB8AC3E}">
        <p14:creationId xmlns:p14="http://schemas.microsoft.com/office/powerpoint/2010/main" val="752081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32771" name="Text Box 6"/>
          <p:cNvSpPr txBox="1">
            <a:spLocks noChangeArrowheads="1"/>
          </p:cNvSpPr>
          <p:nvPr/>
        </p:nvSpPr>
        <p:spPr bwMode="auto">
          <a:xfrm>
            <a:off x="381000" y="1403102"/>
            <a:ext cx="8153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buFont typeface="Arial" pitchFamily="34" charset="0"/>
              <a:buChar char="•"/>
            </a:pPr>
            <a:r>
              <a:rPr lang="en-US" dirty="0" smtClean="0">
                <a:solidFill>
                  <a:srgbClr val="52240B"/>
                </a:solidFill>
                <a:latin typeface="Arial"/>
                <a:ea typeface="ＭＳ Ｐゴシック" pitchFamily="1" charset="-128"/>
              </a:rPr>
              <a:t>When the client has a personality disorder or exhibits </a:t>
            </a:r>
            <a:br>
              <a:rPr lang="en-US" dirty="0" smtClean="0">
                <a:solidFill>
                  <a:srgbClr val="52240B"/>
                </a:solidFill>
                <a:latin typeface="Arial"/>
                <a:ea typeface="ＭＳ Ｐゴシック" pitchFamily="1" charset="-128"/>
              </a:rPr>
            </a:br>
            <a:r>
              <a:rPr lang="en-US" dirty="0" smtClean="0">
                <a:solidFill>
                  <a:srgbClr val="52240B"/>
                </a:solidFill>
                <a:latin typeface="Arial"/>
                <a:ea typeface="ＭＳ Ｐゴシック" pitchFamily="1" charset="-128"/>
              </a:rPr>
              <a:t>  extremely dysfunctional behaviors (</a:t>
            </a:r>
            <a:r>
              <a:rPr lang="en-US" dirty="0" err="1" smtClean="0">
                <a:solidFill>
                  <a:srgbClr val="52240B"/>
                </a:solidFill>
                <a:latin typeface="Arial"/>
                <a:ea typeface="ＭＳ Ｐゴシック" pitchFamily="1" charset="-128"/>
              </a:rPr>
              <a:t>Kottler</a:t>
            </a:r>
            <a:r>
              <a:rPr lang="en-US" dirty="0" smtClean="0">
                <a:solidFill>
                  <a:srgbClr val="52240B"/>
                </a:solidFill>
                <a:latin typeface="Arial"/>
                <a:ea typeface="ＭＳ Ｐゴシック" pitchFamily="1" charset="-128"/>
              </a:rPr>
              <a:t>, 2003) •</a:t>
            </a:r>
            <a:endParaRPr lang="en-US" sz="2000" dirty="0" smtClean="0">
              <a:solidFill>
                <a:srgbClr val="52240B"/>
              </a:solidFill>
              <a:latin typeface="Times  "/>
              <a:ea typeface="ＭＳ Ｐゴシック" pitchFamily="1" charset="-128"/>
            </a:endParaRPr>
          </a:p>
          <a:p>
            <a:pPr lvl="1">
              <a:buFont typeface="Arial" pitchFamily="34" charset="0"/>
              <a:buChar char="•"/>
            </a:pPr>
            <a:r>
              <a:rPr lang="en-US" dirty="0" smtClean="0">
                <a:solidFill>
                  <a:srgbClr val="52240B"/>
                </a:solidFill>
                <a:latin typeface="+mn-lt"/>
                <a:ea typeface="ＭＳ Ｐゴシック" pitchFamily="1" charset="-128"/>
              </a:rPr>
              <a:t>When client has poor identity formation and is likely to </a:t>
            </a:r>
            <a:br>
              <a:rPr lang="en-US" dirty="0" smtClean="0">
                <a:solidFill>
                  <a:srgbClr val="52240B"/>
                </a:solidFill>
                <a:latin typeface="+mn-lt"/>
                <a:ea typeface="ＭＳ Ｐゴシック" pitchFamily="1" charset="-128"/>
              </a:rPr>
            </a:br>
            <a:r>
              <a:rPr lang="en-US" dirty="0" smtClean="0">
                <a:solidFill>
                  <a:srgbClr val="52240B"/>
                </a:solidFill>
                <a:latin typeface="+mn-lt"/>
                <a:ea typeface="ＭＳ Ｐゴシック" pitchFamily="1" charset="-128"/>
              </a:rPr>
              <a:t> adopt therapist characteristics without individual </a:t>
            </a:r>
            <a:br>
              <a:rPr lang="en-US" dirty="0" smtClean="0">
                <a:solidFill>
                  <a:srgbClr val="52240B"/>
                </a:solidFill>
                <a:latin typeface="+mn-lt"/>
                <a:ea typeface="ＭＳ Ｐゴシック" pitchFamily="1" charset="-128"/>
              </a:rPr>
            </a:br>
            <a:r>
              <a:rPr lang="en-US" dirty="0" smtClean="0">
                <a:solidFill>
                  <a:srgbClr val="52240B"/>
                </a:solidFill>
                <a:latin typeface="+mn-lt"/>
                <a:ea typeface="ＭＳ Ｐゴシック" pitchFamily="1" charset="-128"/>
              </a:rPr>
              <a:t> integration (</a:t>
            </a:r>
            <a:r>
              <a:rPr lang="en-US" dirty="0" err="1" smtClean="0">
                <a:solidFill>
                  <a:srgbClr val="52240B"/>
                </a:solidFill>
                <a:latin typeface="+mn-lt"/>
                <a:ea typeface="ＭＳ Ｐゴシック" pitchFamily="1" charset="-128"/>
              </a:rPr>
              <a:t>Kottler</a:t>
            </a:r>
            <a:r>
              <a:rPr lang="en-US" dirty="0" smtClean="0">
                <a:solidFill>
                  <a:srgbClr val="52240B"/>
                </a:solidFill>
                <a:latin typeface="+mn-lt"/>
                <a:ea typeface="ＭＳ Ｐゴシック" pitchFamily="1" charset="-128"/>
              </a:rPr>
              <a:t>, 2003)</a:t>
            </a:r>
          </a:p>
          <a:p>
            <a:pPr lvl="1">
              <a:buFont typeface="Arial" pitchFamily="34" charset="0"/>
              <a:buChar char="•"/>
            </a:pPr>
            <a:r>
              <a:rPr lang="en-US" dirty="0" smtClean="0">
                <a:solidFill>
                  <a:srgbClr val="52240B"/>
                </a:solidFill>
                <a:latin typeface="+mn-lt"/>
              </a:rPr>
              <a:t>When </a:t>
            </a:r>
            <a:r>
              <a:rPr lang="en-US" dirty="0">
                <a:solidFill>
                  <a:srgbClr val="52240B"/>
                </a:solidFill>
                <a:latin typeface="+mn-lt"/>
              </a:rPr>
              <a:t>clients are completely self-absorbed (</a:t>
            </a:r>
            <a:r>
              <a:rPr lang="en-US" dirty="0" err="1">
                <a:solidFill>
                  <a:srgbClr val="52240B"/>
                </a:solidFill>
                <a:latin typeface="+mn-lt"/>
              </a:rPr>
              <a:t>Kottler</a:t>
            </a:r>
            <a:r>
              <a:rPr lang="en-US" dirty="0">
                <a:solidFill>
                  <a:srgbClr val="52240B"/>
                </a:solidFill>
                <a:latin typeface="+mn-lt"/>
              </a:rPr>
              <a:t>,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2003</a:t>
            </a:r>
            <a:r>
              <a:rPr lang="en-US" dirty="0">
                <a:solidFill>
                  <a:srgbClr val="52240B"/>
                </a:solidFill>
                <a:latin typeface="+mn-lt"/>
              </a:rPr>
              <a:t>)</a:t>
            </a:r>
          </a:p>
          <a:p>
            <a:pPr lvl="1"/>
            <a:r>
              <a:rPr lang="en-US" dirty="0" smtClean="0">
                <a:solidFill>
                  <a:srgbClr val="52240B"/>
                </a:solidFill>
                <a:latin typeface="+mn-lt"/>
              </a:rPr>
              <a:t>•When </a:t>
            </a:r>
            <a:r>
              <a:rPr lang="en-US" dirty="0">
                <a:solidFill>
                  <a:srgbClr val="52240B"/>
                </a:solidFill>
                <a:latin typeface="+mn-lt"/>
              </a:rPr>
              <a:t>the therapist feels unclear about what purpose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she </a:t>
            </a:r>
            <a:r>
              <a:rPr lang="en-US" dirty="0">
                <a:solidFill>
                  <a:srgbClr val="52240B"/>
                </a:solidFill>
                <a:latin typeface="+mn-lt"/>
              </a:rPr>
              <a:t>or he intends and may be meeting a personal,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unresolved </a:t>
            </a:r>
            <a:r>
              <a:rPr lang="en-US" dirty="0">
                <a:solidFill>
                  <a:srgbClr val="52240B"/>
                </a:solidFill>
                <a:latin typeface="+mn-lt"/>
              </a:rPr>
              <a:t>need or to manipulate or control the client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a:t>
            </a:r>
            <a:r>
              <a:rPr lang="en-US" dirty="0" err="1">
                <a:solidFill>
                  <a:srgbClr val="52240B"/>
                </a:solidFill>
                <a:latin typeface="+mn-lt"/>
              </a:rPr>
              <a:t>Tantillo</a:t>
            </a:r>
            <a:r>
              <a:rPr lang="en-US" dirty="0">
                <a:solidFill>
                  <a:srgbClr val="52240B"/>
                </a:solidFill>
                <a:latin typeface="+mn-lt"/>
              </a:rPr>
              <a:t>, 2004</a:t>
            </a:r>
            <a:r>
              <a:rPr lang="en-US" dirty="0" smtClean="0">
                <a:solidFill>
                  <a:srgbClr val="52240B"/>
                </a:solidFill>
                <a:latin typeface="+mn-lt"/>
              </a:rPr>
              <a:t>)</a:t>
            </a:r>
            <a:endParaRPr lang="en-US" dirty="0">
              <a:solidFill>
                <a:srgbClr val="52240B"/>
              </a:solidFill>
              <a:latin typeface="+mn-lt"/>
            </a:endParaRPr>
          </a:p>
        </p:txBody>
      </p:sp>
      <p:sp>
        <p:nvSpPr>
          <p:cNvPr id="32772" name="Rectangle 4"/>
          <p:cNvSpPr>
            <a:spLocks noChangeArrowheads="1"/>
          </p:cNvSpPr>
          <p:nvPr/>
        </p:nvSpPr>
        <p:spPr bwMode="auto">
          <a:xfrm>
            <a:off x="533400" y="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600" dirty="0" smtClean="0">
                <a:solidFill>
                  <a:srgbClr val="561715"/>
                </a:solidFill>
                <a:latin typeface="Times" pitchFamily="18" charset="0"/>
              </a:rPr>
              <a:t>Contraindications (Cont.)</a:t>
            </a:r>
            <a:endParaRPr lang="en-US" sz="3600" dirty="0">
              <a:solidFill>
                <a:srgbClr val="561715"/>
              </a:solidFill>
              <a:latin typeface="Times"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32771" name="Text Box 6"/>
          <p:cNvSpPr txBox="1">
            <a:spLocks noChangeArrowheads="1"/>
          </p:cNvSpPr>
          <p:nvPr/>
        </p:nvSpPr>
        <p:spPr bwMode="auto">
          <a:xfrm>
            <a:off x="228600" y="1066800"/>
            <a:ext cx="81534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r>
              <a:rPr lang="en-US" dirty="0" smtClean="0">
                <a:solidFill>
                  <a:srgbClr val="52240B"/>
                </a:solidFill>
                <a:latin typeface="+mn-lt"/>
              </a:rPr>
              <a:t>•</a:t>
            </a:r>
            <a:r>
              <a:rPr lang="en-US" dirty="0">
                <a:solidFill>
                  <a:srgbClr val="52240B"/>
                </a:solidFill>
              </a:rPr>
              <a:t>When the therapist uses the self-disclosure to </a:t>
            </a:r>
            <a:br>
              <a:rPr lang="en-US" dirty="0">
                <a:solidFill>
                  <a:srgbClr val="52240B"/>
                </a:solidFill>
              </a:rPr>
            </a:br>
            <a:r>
              <a:rPr lang="en-US" dirty="0">
                <a:solidFill>
                  <a:srgbClr val="52240B"/>
                </a:solidFill>
              </a:rPr>
              <a:t> disconnect or to avoid working through conflict or </a:t>
            </a:r>
            <a:br>
              <a:rPr lang="en-US" dirty="0">
                <a:solidFill>
                  <a:srgbClr val="52240B"/>
                </a:solidFill>
              </a:rPr>
            </a:br>
            <a:r>
              <a:rPr lang="en-US" dirty="0">
                <a:solidFill>
                  <a:srgbClr val="52240B"/>
                </a:solidFill>
              </a:rPr>
              <a:t> painful feelings (</a:t>
            </a:r>
            <a:r>
              <a:rPr lang="en-US" dirty="0" err="1">
                <a:solidFill>
                  <a:srgbClr val="52240B"/>
                </a:solidFill>
              </a:rPr>
              <a:t>Tantillo</a:t>
            </a:r>
            <a:r>
              <a:rPr lang="en-US" dirty="0">
                <a:solidFill>
                  <a:srgbClr val="52240B"/>
                </a:solidFill>
              </a:rPr>
              <a:t>, </a:t>
            </a:r>
            <a:r>
              <a:rPr lang="en-US" dirty="0" smtClean="0">
                <a:solidFill>
                  <a:srgbClr val="52240B"/>
                </a:solidFill>
              </a:rPr>
              <a:t>2004)</a:t>
            </a:r>
          </a:p>
          <a:p>
            <a:pPr lvl="1"/>
            <a:r>
              <a:rPr lang="en-US" dirty="0">
                <a:solidFill>
                  <a:srgbClr val="52240B"/>
                </a:solidFill>
              </a:rPr>
              <a:t>•When the self-disclosure </a:t>
            </a:r>
            <a:r>
              <a:rPr lang="en-US" dirty="0" smtClean="0">
                <a:solidFill>
                  <a:srgbClr val="52240B"/>
                </a:solidFill>
              </a:rPr>
              <a:t>would be received as an </a:t>
            </a:r>
            <a:br>
              <a:rPr lang="en-US" dirty="0" smtClean="0">
                <a:solidFill>
                  <a:srgbClr val="52240B"/>
                </a:solidFill>
              </a:rPr>
            </a:br>
            <a:r>
              <a:rPr lang="en-US" dirty="0" smtClean="0">
                <a:solidFill>
                  <a:srgbClr val="52240B"/>
                </a:solidFill>
              </a:rPr>
              <a:t> assault or attack rather than an invitation to engage in </a:t>
            </a:r>
            <a:br>
              <a:rPr lang="en-US" dirty="0" smtClean="0">
                <a:solidFill>
                  <a:srgbClr val="52240B"/>
                </a:solidFill>
              </a:rPr>
            </a:br>
            <a:r>
              <a:rPr lang="en-US" dirty="0" smtClean="0">
                <a:solidFill>
                  <a:srgbClr val="52240B"/>
                </a:solidFill>
              </a:rPr>
              <a:t> an authentic connection </a:t>
            </a:r>
            <a:r>
              <a:rPr lang="en-US" dirty="0">
                <a:solidFill>
                  <a:srgbClr val="52240B"/>
                </a:solidFill>
              </a:rPr>
              <a:t>(</a:t>
            </a:r>
            <a:r>
              <a:rPr lang="en-US" dirty="0" err="1">
                <a:solidFill>
                  <a:srgbClr val="52240B"/>
                </a:solidFill>
              </a:rPr>
              <a:t>Tantillo</a:t>
            </a:r>
            <a:r>
              <a:rPr lang="en-US" dirty="0">
                <a:solidFill>
                  <a:srgbClr val="52240B"/>
                </a:solidFill>
              </a:rPr>
              <a:t>, 2004)</a:t>
            </a:r>
          </a:p>
          <a:p>
            <a:pPr lvl="1"/>
            <a:r>
              <a:rPr lang="en-US" dirty="0" smtClean="0">
                <a:solidFill>
                  <a:srgbClr val="52240B"/>
                </a:solidFill>
                <a:latin typeface="+mn-lt"/>
              </a:rPr>
              <a:t>•When </a:t>
            </a:r>
            <a:r>
              <a:rPr lang="en-US" dirty="0">
                <a:solidFill>
                  <a:srgbClr val="52240B"/>
                </a:solidFill>
                <a:latin typeface="+mn-lt"/>
              </a:rPr>
              <a:t>the self-disclosure reflects a disrespect of the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patient’s </a:t>
            </a:r>
            <a:r>
              <a:rPr lang="en-US" dirty="0">
                <a:solidFill>
                  <a:srgbClr val="52240B"/>
                </a:solidFill>
                <a:latin typeface="+mn-lt"/>
              </a:rPr>
              <a:t>relational images, meanings, or patterns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a:t>
            </a:r>
            <a:r>
              <a:rPr lang="en-US" dirty="0" err="1">
                <a:solidFill>
                  <a:srgbClr val="52240B"/>
                </a:solidFill>
                <a:latin typeface="+mn-lt"/>
              </a:rPr>
              <a:t>Tantillo</a:t>
            </a:r>
            <a:r>
              <a:rPr lang="en-US" dirty="0">
                <a:solidFill>
                  <a:srgbClr val="52240B"/>
                </a:solidFill>
                <a:latin typeface="+mn-lt"/>
              </a:rPr>
              <a:t>, 2004)</a:t>
            </a:r>
          </a:p>
          <a:p>
            <a:pPr lvl="1"/>
            <a:r>
              <a:rPr lang="en-US" dirty="0" smtClean="0">
                <a:solidFill>
                  <a:srgbClr val="52240B"/>
                </a:solidFill>
                <a:latin typeface="+mn-lt"/>
              </a:rPr>
              <a:t>•When </a:t>
            </a:r>
            <a:r>
              <a:rPr lang="en-US" dirty="0">
                <a:solidFill>
                  <a:srgbClr val="52240B"/>
                </a:solidFill>
                <a:latin typeface="+mn-lt"/>
              </a:rPr>
              <a:t>the therapist would be unable or unwilling to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discuss </a:t>
            </a:r>
            <a:r>
              <a:rPr lang="en-US" dirty="0">
                <a:solidFill>
                  <a:srgbClr val="52240B"/>
                </a:solidFill>
                <a:latin typeface="+mn-lt"/>
              </a:rPr>
              <a:t>the client’s, couple’s, or family members’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responses </a:t>
            </a:r>
            <a:r>
              <a:rPr lang="en-US" dirty="0">
                <a:solidFill>
                  <a:srgbClr val="52240B"/>
                </a:solidFill>
                <a:latin typeface="+mn-lt"/>
              </a:rPr>
              <a:t>to the disclosure (</a:t>
            </a:r>
            <a:r>
              <a:rPr lang="en-US" dirty="0" err="1">
                <a:solidFill>
                  <a:srgbClr val="52240B"/>
                </a:solidFill>
                <a:latin typeface="+mn-lt"/>
              </a:rPr>
              <a:t>Tantillo</a:t>
            </a:r>
            <a:r>
              <a:rPr lang="en-US" dirty="0">
                <a:solidFill>
                  <a:srgbClr val="52240B"/>
                </a:solidFill>
                <a:latin typeface="+mn-lt"/>
              </a:rPr>
              <a:t>, 2004)</a:t>
            </a:r>
          </a:p>
          <a:p>
            <a:pPr lvl="1">
              <a:buFontTx/>
              <a:buChar char="•"/>
            </a:pPr>
            <a:endParaRPr lang="en-US" sz="2000" dirty="0">
              <a:solidFill>
                <a:srgbClr val="52240B"/>
              </a:solidFill>
              <a:latin typeface="Times  "/>
            </a:endParaRPr>
          </a:p>
          <a:p>
            <a:pPr>
              <a:buFontTx/>
              <a:buChar char="•"/>
            </a:pPr>
            <a:endParaRPr lang="en-US" sz="2000" dirty="0">
              <a:solidFill>
                <a:srgbClr val="52240B"/>
              </a:solidFill>
              <a:latin typeface="Times  "/>
            </a:endParaRPr>
          </a:p>
        </p:txBody>
      </p:sp>
      <p:sp>
        <p:nvSpPr>
          <p:cNvPr id="32772" name="Rectangle 4"/>
          <p:cNvSpPr>
            <a:spLocks noChangeArrowheads="1"/>
          </p:cNvSpPr>
          <p:nvPr/>
        </p:nvSpPr>
        <p:spPr bwMode="auto">
          <a:xfrm>
            <a:off x="533400" y="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600" dirty="0" smtClean="0">
                <a:solidFill>
                  <a:srgbClr val="561715"/>
                </a:solidFill>
                <a:latin typeface="Times" pitchFamily="18" charset="0"/>
              </a:rPr>
              <a:t>Contraindications (Cont.)</a:t>
            </a:r>
            <a:endParaRPr lang="en-US" sz="3600" dirty="0">
              <a:solidFill>
                <a:srgbClr val="561715"/>
              </a:solidFill>
              <a:latin typeface="Times" pitchFamily="18" charset="0"/>
            </a:endParaRPr>
          </a:p>
        </p:txBody>
      </p:sp>
    </p:spTree>
    <p:extLst>
      <p:ext uri="{BB962C8B-B14F-4D97-AF65-F5344CB8AC3E}">
        <p14:creationId xmlns:p14="http://schemas.microsoft.com/office/powerpoint/2010/main" val="3441940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5"/>
          <p:cNvSpPr txBox="1">
            <a:spLocks noChangeArrowheads="1"/>
          </p:cNvSpPr>
          <p:nvPr/>
        </p:nvSpPr>
        <p:spPr bwMode="auto">
          <a:xfrm>
            <a:off x="685800" y="-4639"/>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34819" name="Text Box 6"/>
          <p:cNvSpPr txBox="1">
            <a:spLocks noChangeArrowheads="1"/>
          </p:cNvSpPr>
          <p:nvPr/>
        </p:nvSpPr>
        <p:spPr bwMode="auto">
          <a:xfrm>
            <a:off x="457200" y="1066800"/>
            <a:ext cx="8153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000" b="1" dirty="0" smtClean="0">
                <a:solidFill>
                  <a:srgbClr val="52240B"/>
                </a:solidFill>
                <a:latin typeface="Times  "/>
              </a:rPr>
              <a:t>   </a:t>
            </a:r>
            <a:r>
              <a:rPr lang="en-US" b="1" dirty="0" smtClean="0">
                <a:solidFill>
                  <a:srgbClr val="52240B"/>
                </a:solidFill>
                <a:latin typeface="+mn-lt"/>
              </a:rPr>
              <a:t>   General </a:t>
            </a:r>
            <a:r>
              <a:rPr lang="en-US" b="1" dirty="0">
                <a:solidFill>
                  <a:srgbClr val="52240B"/>
                </a:solidFill>
                <a:latin typeface="+mn-lt"/>
              </a:rPr>
              <a:t>considerations as guidelines for practice: </a:t>
            </a:r>
            <a:endParaRPr lang="en-US" b="1" dirty="0" smtClean="0">
              <a:solidFill>
                <a:srgbClr val="52240B"/>
              </a:solidFill>
              <a:latin typeface="+mn-lt"/>
            </a:endParaRPr>
          </a:p>
          <a:p>
            <a:endParaRPr lang="en-US" b="1" dirty="0">
              <a:solidFill>
                <a:srgbClr val="52240B"/>
              </a:solidFill>
              <a:latin typeface="+mn-lt"/>
            </a:endParaRPr>
          </a:p>
          <a:p>
            <a:pPr lvl="1">
              <a:buFont typeface="Arial" pitchFamily="34" charset="0"/>
              <a:buChar char="•"/>
            </a:pPr>
            <a:r>
              <a:rPr lang="en-US" dirty="0">
                <a:solidFill>
                  <a:srgbClr val="52240B"/>
                </a:solidFill>
                <a:latin typeface="+mn-lt"/>
              </a:rPr>
              <a:t>Invite clients to ask you about the process of therapy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and </a:t>
            </a:r>
            <a:r>
              <a:rPr lang="en-US" dirty="0">
                <a:solidFill>
                  <a:srgbClr val="52240B"/>
                </a:solidFill>
                <a:latin typeface="+mn-lt"/>
              </a:rPr>
              <a:t>the Adlerian principles that guide your work</a:t>
            </a:r>
          </a:p>
          <a:p>
            <a:pPr lvl="1"/>
            <a:r>
              <a:rPr lang="en-US" dirty="0" smtClean="0">
                <a:solidFill>
                  <a:srgbClr val="52240B"/>
                </a:solidFill>
                <a:latin typeface="+mn-lt"/>
              </a:rPr>
              <a:t>•Start </a:t>
            </a:r>
            <a:r>
              <a:rPr lang="en-US" dirty="0">
                <a:solidFill>
                  <a:srgbClr val="52240B"/>
                </a:solidFill>
                <a:latin typeface="+mn-lt"/>
              </a:rPr>
              <a:t>with small disclosures of a personal nature that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aim </a:t>
            </a:r>
            <a:r>
              <a:rPr lang="en-US" dirty="0">
                <a:solidFill>
                  <a:srgbClr val="52240B"/>
                </a:solidFill>
                <a:latin typeface="+mn-lt"/>
              </a:rPr>
              <a:t>at </a:t>
            </a:r>
            <a:r>
              <a:rPr lang="en-US" dirty="0" smtClean="0">
                <a:solidFill>
                  <a:srgbClr val="52240B"/>
                </a:solidFill>
                <a:latin typeface="+mn-lt"/>
              </a:rPr>
              <a:t>either strengthening </a:t>
            </a:r>
            <a:r>
              <a:rPr lang="en-US" dirty="0">
                <a:solidFill>
                  <a:srgbClr val="52240B"/>
                </a:solidFill>
                <a:latin typeface="+mn-lt"/>
              </a:rPr>
              <a:t>the therapeutic </a:t>
            </a:r>
            <a:r>
              <a:rPr lang="en-US" dirty="0" smtClean="0">
                <a:solidFill>
                  <a:srgbClr val="52240B"/>
                </a:solidFill>
                <a:latin typeface="+mn-lt"/>
              </a:rPr>
              <a:t>relationship</a:t>
            </a:r>
            <a:br>
              <a:rPr lang="en-US" dirty="0" smtClean="0">
                <a:solidFill>
                  <a:srgbClr val="52240B"/>
                </a:solidFill>
                <a:latin typeface="+mn-lt"/>
              </a:rPr>
            </a:br>
            <a:r>
              <a:rPr lang="en-US" dirty="0" smtClean="0">
                <a:solidFill>
                  <a:srgbClr val="52240B"/>
                </a:solidFill>
                <a:latin typeface="+mn-lt"/>
              </a:rPr>
              <a:t> (</a:t>
            </a:r>
            <a:r>
              <a:rPr lang="en-US" dirty="0">
                <a:solidFill>
                  <a:srgbClr val="52240B"/>
                </a:solidFill>
                <a:latin typeface="+mn-lt"/>
              </a:rPr>
              <a:t>as in joining or </a:t>
            </a:r>
            <a:r>
              <a:rPr lang="en-US" dirty="0" smtClean="0">
                <a:solidFill>
                  <a:srgbClr val="52240B"/>
                </a:solidFill>
                <a:latin typeface="+mn-lt"/>
              </a:rPr>
              <a:t>engaging family </a:t>
            </a:r>
            <a:r>
              <a:rPr lang="en-US" dirty="0">
                <a:solidFill>
                  <a:srgbClr val="52240B"/>
                </a:solidFill>
                <a:latin typeface="+mn-lt"/>
              </a:rPr>
              <a:t>members) </a:t>
            </a:r>
            <a:r>
              <a:rPr lang="en-US" dirty="0" smtClean="0">
                <a:solidFill>
                  <a:srgbClr val="52240B"/>
                </a:solidFill>
                <a:latin typeface="+mn-lt"/>
              </a:rPr>
              <a:t>or</a:t>
            </a:r>
            <a:br>
              <a:rPr lang="en-US" dirty="0" smtClean="0">
                <a:solidFill>
                  <a:srgbClr val="52240B"/>
                </a:solidFill>
                <a:latin typeface="+mn-lt"/>
              </a:rPr>
            </a:br>
            <a:r>
              <a:rPr lang="en-US" dirty="0" smtClean="0">
                <a:solidFill>
                  <a:srgbClr val="52240B"/>
                </a:solidFill>
                <a:latin typeface="+mn-lt"/>
              </a:rPr>
              <a:t> </a:t>
            </a:r>
            <a:r>
              <a:rPr lang="en-US" dirty="0">
                <a:solidFill>
                  <a:srgbClr val="52240B"/>
                </a:solidFill>
                <a:latin typeface="+mn-lt"/>
              </a:rPr>
              <a:t>normalizing relations and experiences—</a:t>
            </a:r>
          </a:p>
          <a:p>
            <a:pPr lvl="1"/>
            <a:r>
              <a:rPr lang="en-US" dirty="0" smtClean="0">
                <a:solidFill>
                  <a:srgbClr val="52240B"/>
                </a:solidFill>
                <a:latin typeface="+mn-lt"/>
              </a:rPr>
              <a:t> &amp; then </a:t>
            </a:r>
            <a:r>
              <a:rPr lang="en-US" dirty="0">
                <a:solidFill>
                  <a:srgbClr val="52240B"/>
                </a:solidFill>
                <a:latin typeface="+mn-lt"/>
              </a:rPr>
              <a:t>see if additional disclosures would be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welcomed by the family</a:t>
            </a:r>
            <a:endParaRPr lang="en-US" dirty="0">
              <a:solidFill>
                <a:srgbClr val="52240B"/>
              </a:solidFill>
              <a:latin typeface="+mn-lt"/>
            </a:endParaRPr>
          </a:p>
        </p:txBody>
      </p:sp>
      <p:sp>
        <p:nvSpPr>
          <p:cNvPr id="34820" name="Rectangle 4"/>
          <p:cNvSpPr>
            <a:spLocks noChangeArrowheads="1"/>
          </p:cNvSpPr>
          <p:nvPr/>
        </p:nvSpPr>
        <p:spPr bwMode="auto">
          <a:xfrm>
            <a:off x="533400" y="0"/>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600" dirty="0">
                <a:solidFill>
                  <a:srgbClr val="561715"/>
                </a:solidFill>
                <a:latin typeface="+mj-lt"/>
              </a:rPr>
              <a:t>Guidelines for </a:t>
            </a:r>
            <a:r>
              <a:rPr lang="en-US" sz="3600" dirty="0" smtClean="0">
                <a:solidFill>
                  <a:srgbClr val="561715"/>
                </a:solidFill>
                <a:latin typeface="+mj-lt"/>
              </a:rPr>
              <a:t>Use</a:t>
            </a:r>
            <a:endParaRPr lang="en-US" sz="3600" dirty="0">
              <a:solidFill>
                <a:srgbClr val="561715"/>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5"/>
          <p:cNvSpPr txBox="1">
            <a:spLocks noChangeArrowheads="1"/>
          </p:cNvSpPr>
          <p:nvPr/>
        </p:nvSpPr>
        <p:spPr bwMode="auto">
          <a:xfrm>
            <a:off x="685800" y="-4639"/>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34819" name="Text Box 6"/>
          <p:cNvSpPr txBox="1">
            <a:spLocks noChangeArrowheads="1"/>
          </p:cNvSpPr>
          <p:nvPr/>
        </p:nvSpPr>
        <p:spPr bwMode="auto">
          <a:xfrm>
            <a:off x="457200" y="1587768"/>
            <a:ext cx="8153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r>
              <a:rPr lang="en-US" dirty="0" smtClean="0">
                <a:solidFill>
                  <a:srgbClr val="52240B"/>
                </a:solidFill>
                <a:latin typeface="+mn-lt"/>
              </a:rPr>
              <a:t>•Pay </a:t>
            </a:r>
            <a:r>
              <a:rPr lang="en-US" dirty="0">
                <a:solidFill>
                  <a:srgbClr val="52240B"/>
                </a:solidFill>
                <a:latin typeface="+mn-lt"/>
              </a:rPr>
              <a:t>attention to where the disclosure might take you,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the </a:t>
            </a:r>
            <a:r>
              <a:rPr lang="en-US" dirty="0">
                <a:solidFill>
                  <a:srgbClr val="52240B"/>
                </a:solidFill>
                <a:latin typeface="+mn-lt"/>
              </a:rPr>
              <a:t>client, and the process of therapy emotionally</a:t>
            </a:r>
            <a:r>
              <a:rPr lang="en-US" dirty="0" smtClean="0">
                <a:solidFill>
                  <a:srgbClr val="52240B"/>
                </a:solidFill>
                <a:latin typeface="+mn-lt"/>
              </a:rPr>
              <a:t>—</a:t>
            </a:r>
            <a:br>
              <a:rPr lang="en-US" dirty="0" smtClean="0">
                <a:solidFill>
                  <a:srgbClr val="52240B"/>
                </a:solidFill>
                <a:latin typeface="+mn-lt"/>
              </a:rPr>
            </a:br>
            <a:r>
              <a:rPr lang="en-US" dirty="0" smtClean="0">
                <a:solidFill>
                  <a:srgbClr val="52240B"/>
                </a:solidFill>
                <a:latin typeface="+mn-lt"/>
              </a:rPr>
              <a:t> and </a:t>
            </a:r>
            <a:r>
              <a:rPr lang="en-US" dirty="0">
                <a:solidFill>
                  <a:srgbClr val="52240B"/>
                </a:solidFill>
                <a:latin typeface="+mn-lt"/>
              </a:rPr>
              <a:t>whether the disclosure will still allow the therapist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to </a:t>
            </a:r>
            <a:r>
              <a:rPr lang="en-US" dirty="0">
                <a:solidFill>
                  <a:srgbClr val="52240B"/>
                </a:solidFill>
                <a:latin typeface="+mn-lt"/>
              </a:rPr>
              <a:t>be present with </a:t>
            </a:r>
            <a:r>
              <a:rPr lang="en-US" dirty="0" smtClean="0">
                <a:solidFill>
                  <a:srgbClr val="52240B"/>
                </a:solidFill>
                <a:latin typeface="+mn-lt"/>
              </a:rPr>
              <a:t>the Client(s)</a:t>
            </a:r>
            <a:endParaRPr lang="en-US" dirty="0">
              <a:solidFill>
                <a:srgbClr val="52240B"/>
              </a:solidFill>
              <a:latin typeface="+mn-lt"/>
            </a:endParaRPr>
          </a:p>
          <a:p>
            <a:pPr lvl="1">
              <a:buFont typeface="Arial" pitchFamily="34" charset="0"/>
              <a:buChar char="•"/>
            </a:pPr>
            <a:r>
              <a:rPr lang="en-US" dirty="0">
                <a:solidFill>
                  <a:srgbClr val="52240B"/>
                </a:solidFill>
                <a:latin typeface="+mn-lt"/>
              </a:rPr>
              <a:t>Be open to a wide range of responses from different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clients </a:t>
            </a:r>
            <a:r>
              <a:rPr lang="en-US" dirty="0">
                <a:solidFill>
                  <a:srgbClr val="52240B"/>
                </a:solidFill>
                <a:latin typeface="+mn-lt"/>
              </a:rPr>
              <a:t>and/or family members and track what the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family </a:t>
            </a:r>
            <a:r>
              <a:rPr lang="en-US" dirty="0">
                <a:solidFill>
                  <a:srgbClr val="52240B"/>
                </a:solidFill>
                <a:latin typeface="+mn-lt"/>
              </a:rPr>
              <a:t>does with the intervention</a:t>
            </a:r>
          </a:p>
          <a:p>
            <a:pPr lvl="1"/>
            <a:r>
              <a:rPr lang="en-US" dirty="0" smtClean="0">
                <a:solidFill>
                  <a:srgbClr val="52240B"/>
                </a:solidFill>
                <a:latin typeface="+mn-lt"/>
              </a:rPr>
              <a:t>•Personal </a:t>
            </a:r>
            <a:r>
              <a:rPr lang="en-US" dirty="0">
                <a:solidFill>
                  <a:srgbClr val="52240B"/>
                </a:solidFill>
                <a:latin typeface="+mn-lt"/>
              </a:rPr>
              <a:t>self-disclosures as well as stories are often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more </a:t>
            </a:r>
            <a:r>
              <a:rPr lang="en-US" dirty="0">
                <a:solidFill>
                  <a:srgbClr val="52240B"/>
                </a:solidFill>
                <a:latin typeface="+mn-lt"/>
              </a:rPr>
              <a:t>effective if they present problems with which the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therapist </a:t>
            </a:r>
            <a:r>
              <a:rPr lang="en-US" dirty="0">
                <a:solidFill>
                  <a:srgbClr val="52240B"/>
                </a:solidFill>
                <a:latin typeface="+mn-lt"/>
              </a:rPr>
              <a:t>has struggled rather than solutions</a:t>
            </a:r>
          </a:p>
        </p:txBody>
      </p:sp>
      <p:sp>
        <p:nvSpPr>
          <p:cNvPr id="34820" name="Rectangle 4"/>
          <p:cNvSpPr>
            <a:spLocks noChangeArrowheads="1"/>
          </p:cNvSpPr>
          <p:nvPr/>
        </p:nvSpPr>
        <p:spPr bwMode="auto">
          <a:xfrm>
            <a:off x="533400" y="0"/>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600" dirty="0">
                <a:solidFill>
                  <a:srgbClr val="561715"/>
                </a:solidFill>
                <a:latin typeface="+mj-lt"/>
              </a:rPr>
              <a:t>Guidelines for </a:t>
            </a:r>
            <a:r>
              <a:rPr lang="en-US" sz="3600" dirty="0" smtClean="0">
                <a:solidFill>
                  <a:srgbClr val="561715"/>
                </a:solidFill>
                <a:latin typeface="+mj-lt"/>
              </a:rPr>
              <a:t>Use</a:t>
            </a:r>
            <a:endParaRPr lang="en-US" sz="3600" dirty="0">
              <a:solidFill>
                <a:srgbClr val="561715"/>
              </a:solidFill>
              <a:latin typeface="+mj-lt"/>
            </a:endParaRPr>
          </a:p>
        </p:txBody>
      </p:sp>
    </p:spTree>
    <p:extLst>
      <p:ext uri="{BB962C8B-B14F-4D97-AF65-F5344CB8AC3E}">
        <p14:creationId xmlns:p14="http://schemas.microsoft.com/office/powerpoint/2010/main" val="2464721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188"/>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36867" name="Text Box 6"/>
          <p:cNvSpPr txBox="1">
            <a:spLocks noChangeArrowheads="1"/>
          </p:cNvSpPr>
          <p:nvPr/>
        </p:nvSpPr>
        <p:spPr bwMode="auto">
          <a:xfrm>
            <a:off x="533400" y="838200"/>
            <a:ext cx="8001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pPr>
            <a:r>
              <a:rPr lang="en-US" b="1" dirty="0">
                <a:solidFill>
                  <a:srgbClr val="52240B"/>
                </a:solidFill>
              </a:rPr>
              <a:t>Will the disclosure provide new information for the </a:t>
            </a:r>
            <a:r>
              <a:rPr lang="en-US" b="1" dirty="0" smtClean="0">
                <a:solidFill>
                  <a:srgbClr val="52240B"/>
                </a:solidFill>
              </a:rPr>
              <a:t/>
            </a:r>
            <a:br>
              <a:rPr lang="en-US" b="1" dirty="0" smtClean="0">
                <a:solidFill>
                  <a:srgbClr val="52240B"/>
                </a:solidFill>
              </a:rPr>
            </a:br>
            <a:r>
              <a:rPr lang="en-US" b="1" dirty="0" smtClean="0">
                <a:solidFill>
                  <a:srgbClr val="52240B"/>
                </a:solidFill>
              </a:rPr>
              <a:t> client</a:t>
            </a:r>
            <a:r>
              <a:rPr lang="en-US" b="1" dirty="0">
                <a:solidFill>
                  <a:srgbClr val="52240B"/>
                </a:solidFill>
              </a:rPr>
              <a:t>, couple or </a:t>
            </a:r>
            <a:r>
              <a:rPr lang="en-US" b="1" dirty="0" smtClean="0">
                <a:solidFill>
                  <a:srgbClr val="52240B"/>
                </a:solidFill>
              </a:rPr>
              <a:t>family</a:t>
            </a:r>
            <a:r>
              <a:rPr lang="en-US" b="1" dirty="0">
                <a:solidFill>
                  <a:srgbClr val="52240B"/>
                </a:solidFill>
              </a:rPr>
              <a:t>? </a:t>
            </a:r>
          </a:p>
          <a:p>
            <a:pPr>
              <a:buFont typeface="Arial" pitchFamily="34" charset="0"/>
              <a:buChar char="•"/>
            </a:pPr>
            <a:r>
              <a:rPr lang="en-US" b="1" dirty="0">
                <a:solidFill>
                  <a:srgbClr val="52240B"/>
                </a:solidFill>
              </a:rPr>
              <a:t>Could the disclosure open up </a:t>
            </a:r>
            <a:r>
              <a:rPr lang="en-US" b="1" dirty="0" smtClean="0">
                <a:solidFill>
                  <a:srgbClr val="52240B"/>
                </a:solidFill>
              </a:rPr>
              <a:t>therapy &amp; contribute </a:t>
            </a:r>
            <a:br>
              <a:rPr lang="en-US" b="1" dirty="0" smtClean="0">
                <a:solidFill>
                  <a:srgbClr val="52240B"/>
                </a:solidFill>
              </a:rPr>
            </a:br>
            <a:r>
              <a:rPr lang="en-US" b="1" dirty="0" smtClean="0">
                <a:solidFill>
                  <a:srgbClr val="52240B"/>
                </a:solidFill>
              </a:rPr>
              <a:t> to </a:t>
            </a:r>
            <a:r>
              <a:rPr lang="en-US" b="1" dirty="0">
                <a:solidFill>
                  <a:srgbClr val="52240B"/>
                </a:solidFill>
              </a:rPr>
              <a:t>a healthy sense of shared vulnerability? </a:t>
            </a:r>
          </a:p>
          <a:p>
            <a:pPr>
              <a:buFont typeface="Arial" pitchFamily="34" charset="0"/>
              <a:buChar char="•"/>
            </a:pPr>
            <a:r>
              <a:rPr lang="en-US" b="1" dirty="0">
                <a:solidFill>
                  <a:srgbClr val="52240B"/>
                </a:solidFill>
              </a:rPr>
              <a:t>Will the therapist as a person perhaps be more </a:t>
            </a:r>
            <a:r>
              <a:rPr lang="en-US" b="1" dirty="0" smtClean="0">
                <a:solidFill>
                  <a:srgbClr val="52240B"/>
                </a:solidFill>
              </a:rPr>
              <a:t/>
            </a:r>
            <a:br>
              <a:rPr lang="en-US" b="1" dirty="0" smtClean="0">
                <a:solidFill>
                  <a:srgbClr val="52240B"/>
                </a:solidFill>
              </a:rPr>
            </a:br>
            <a:r>
              <a:rPr lang="en-US" b="1" dirty="0" smtClean="0">
                <a:solidFill>
                  <a:srgbClr val="52240B"/>
                </a:solidFill>
              </a:rPr>
              <a:t> available to clients </a:t>
            </a:r>
            <a:r>
              <a:rPr lang="en-US" b="1" dirty="0">
                <a:solidFill>
                  <a:srgbClr val="52240B"/>
                </a:solidFill>
              </a:rPr>
              <a:t>after the disclosure? </a:t>
            </a:r>
          </a:p>
          <a:p>
            <a:pPr>
              <a:buFont typeface="Arial" pitchFamily="34" charset="0"/>
              <a:buChar char="•"/>
            </a:pPr>
            <a:r>
              <a:rPr lang="en-US" b="1" dirty="0">
                <a:solidFill>
                  <a:srgbClr val="52240B"/>
                </a:solidFill>
              </a:rPr>
              <a:t>Is the desire to share theoretical beliefs and values </a:t>
            </a:r>
            <a:r>
              <a:rPr lang="en-US" b="1" dirty="0" smtClean="0">
                <a:solidFill>
                  <a:srgbClr val="52240B"/>
                </a:solidFill>
              </a:rPr>
              <a:t/>
            </a:r>
            <a:br>
              <a:rPr lang="en-US" b="1" dirty="0" smtClean="0">
                <a:solidFill>
                  <a:srgbClr val="52240B"/>
                </a:solidFill>
              </a:rPr>
            </a:br>
            <a:r>
              <a:rPr lang="en-US" b="1" dirty="0" smtClean="0">
                <a:solidFill>
                  <a:srgbClr val="52240B"/>
                </a:solidFill>
              </a:rPr>
              <a:t> likely </a:t>
            </a:r>
            <a:r>
              <a:rPr lang="en-US" b="1" dirty="0">
                <a:solidFill>
                  <a:srgbClr val="52240B"/>
                </a:solidFill>
              </a:rPr>
              <a:t>to be of interest, support, and use the client?</a:t>
            </a:r>
          </a:p>
          <a:p>
            <a:pPr>
              <a:buFont typeface="Arial" pitchFamily="34" charset="0"/>
              <a:buChar char="•"/>
            </a:pPr>
            <a:r>
              <a:rPr lang="en-US" b="1" dirty="0">
                <a:solidFill>
                  <a:srgbClr val="52240B"/>
                </a:solidFill>
              </a:rPr>
              <a:t>Is the therapist using language that is respectful of </a:t>
            </a:r>
            <a:r>
              <a:rPr lang="en-US" b="1" dirty="0" smtClean="0">
                <a:solidFill>
                  <a:srgbClr val="52240B"/>
                </a:solidFill>
              </a:rPr>
              <a:t/>
            </a:r>
            <a:br>
              <a:rPr lang="en-US" b="1" dirty="0" smtClean="0">
                <a:solidFill>
                  <a:srgbClr val="52240B"/>
                </a:solidFill>
              </a:rPr>
            </a:br>
            <a:r>
              <a:rPr lang="en-US" b="1" dirty="0" smtClean="0">
                <a:solidFill>
                  <a:srgbClr val="52240B"/>
                </a:solidFill>
              </a:rPr>
              <a:t> the </a:t>
            </a:r>
            <a:r>
              <a:rPr lang="en-US" b="1" dirty="0">
                <a:solidFill>
                  <a:srgbClr val="52240B"/>
                </a:solidFill>
              </a:rPr>
              <a:t>family </a:t>
            </a:r>
            <a:r>
              <a:rPr lang="en-US" b="1" dirty="0" smtClean="0">
                <a:solidFill>
                  <a:srgbClr val="52240B"/>
                </a:solidFill>
              </a:rPr>
              <a:t>&amp; connects </a:t>
            </a:r>
            <a:r>
              <a:rPr lang="en-US" b="1" dirty="0">
                <a:solidFill>
                  <a:srgbClr val="52240B"/>
                </a:solidFill>
              </a:rPr>
              <a:t>to the language of various </a:t>
            </a:r>
            <a:r>
              <a:rPr lang="en-US" b="1" dirty="0" smtClean="0">
                <a:solidFill>
                  <a:srgbClr val="52240B"/>
                </a:solidFill>
              </a:rPr>
              <a:t/>
            </a:r>
            <a:br>
              <a:rPr lang="en-US" b="1" dirty="0" smtClean="0">
                <a:solidFill>
                  <a:srgbClr val="52240B"/>
                </a:solidFill>
              </a:rPr>
            </a:br>
            <a:r>
              <a:rPr lang="en-US" b="1" dirty="0" smtClean="0">
                <a:solidFill>
                  <a:srgbClr val="52240B"/>
                </a:solidFill>
              </a:rPr>
              <a:t> family </a:t>
            </a:r>
            <a:r>
              <a:rPr lang="en-US" b="1" dirty="0">
                <a:solidFill>
                  <a:srgbClr val="52240B"/>
                </a:solidFill>
              </a:rPr>
              <a:t>members? </a:t>
            </a:r>
          </a:p>
          <a:p>
            <a:pPr>
              <a:buFont typeface="Arial" pitchFamily="34" charset="0"/>
              <a:buChar char="•"/>
            </a:pPr>
            <a:r>
              <a:rPr lang="en-US" b="1" dirty="0">
                <a:solidFill>
                  <a:srgbClr val="52240B"/>
                </a:solidFill>
              </a:rPr>
              <a:t>How can the therapist disclose succinctly, </a:t>
            </a:r>
            <a:r>
              <a:rPr lang="en-US" b="1" dirty="0" smtClean="0">
                <a:solidFill>
                  <a:srgbClr val="52240B"/>
                </a:solidFill>
              </a:rPr>
              <a:t>meaning- </a:t>
            </a:r>
            <a:br>
              <a:rPr lang="en-US" b="1" dirty="0" smtClean="0">
                <a:solidFill>
                  <a:srgbClr val="52240B"/>
                </a:solidFill>
              </a:rPr>
            </a:br>
            <a:r>
              <a:rPr lang="en-US" b="1" dirty="0" smtClean="0">
                <a:solidFill>
                  <a:srgbClr val="52240B"/>
                </a:solidFill>
              </a:rPr>
              <a:t> fully</a:t>
            </a:r>
            <a:r>
              <a:rPr lang="en-US" b="1" dirty="0">
                <a:solidFill>
                  <a:srgbClr val="52240B"/>
                </a:solidFill>
              </a:rPr>
              <a:t>, </a:t>
            </a:r>
            <a:r>
              <a:rPr lang="en-US" b="1" dirty="0" smtClean="0">
                <a:solidFill>
                  <a:srgbClr val="52240B"/>
                </a:solidFill>
              </a:rPr>
              <a:t>&amp; then </a:t>
            </a:r>
            <a:r>
              <a:rPr lang="en-US" b="1" dirty="0">
                <a:solidFill>
                  <a:srgbClr val="52240B"/>
                </a:solidFill>
              </a:rPr>
              <a:t>read cues from family members? </a:t>
            </a:r>
          </a:p>
        </p:txBody>
      </p:sp>
      <p:sp>
        <p:nvSpPr>
          <p:cNvPr id="36868" name="Rectangle 4"/>
          <p:cNvSpPr>
            <a:spLocks noChangeArrowheads="1"/>
          </p:cNvSpPr>
          <p:nvPr/>
        </p:nvSpPr>
        <p:spPr bwMode="auto">
          <a:xfrm>
            <a:off x="533400" y="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600" dirty="0">
                <a:solidFill>
                  <a:srgbClr val="561715"/>
                </a:solidFill>
                <a:latin typeface="+mj-lt"/>
              </a:rPr>
              <a:t>Questions to Consider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188"/>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36867" name="Text Box 6"/>
          <p:cNvSpPr txBox="1">
            <a:spLocks noChangeArrowheads="1"/>
          </p:cNvSpPr>
          <p:nvPr/>
        </p:nvSpPr>
        <p:spPr bwMode="auto">
          <a:xfrm>
            <a:off x="533400" y="838200"/>
            <a:ext cx="8001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pPr>
            <a:endParaRPr lang="en-US" b="1" dirty="0" smtClean="0">
              <a:solidFill>
                <a:srgbClr val="52240B"/>
              </a:solidFill>
            </a:endParaRPr>
          </a:p>
          <a:p>
            <a:pPr>
              <a:buFont typeface="Arial" pitchFamily="34" charset="0"/>
              <a:buChar char="•"/>
            </a:pPr>
            <a:r>
              <a:rPr lang="en-US" dirty="0" smtClean="0">
                <a:solidFill>
                  <a:srgbClr val="52240B"/>
                </a:solidFill>
              </a:rPr>
              <a:t>What </a:t>
            </a:r>
            <a:r>
              <a:rPr lang="en-US" dirty="0">
                <a:solidFill>
                  <a:srgbClr val="52240B"/>
                </a:solidFill>
              </a:rPr>
              <a:t>links are there in the disclosure to what family </a:t>
            </a:r>
            <a:r>
              <a:rPr lang="en-US" dirty="0" smtClean="0">
                <a:solidFill>
                  <a:srgbClr val="52240B"/>
                </a:solidFill>
              </a:rPr>
              <a:t/>
            </a:r>
            <a:br>
              <a:rPr lang="en-US" dirty="0" smtClean="0">
                <a:solidFill>
                  <a:srgbClr val="52240B"/>
                </a:solidFill>
              </a:rPr>
            </a:br>
            <a:r>
              <a:rPr lang="en-US" dirty="0" smtClean="0">
                <a:solidFill>
                  <a:srgbClr val="52240B"/>
                </a:solidFill>
              </a:rPr>
              <a:t> members </a:t>
            </a:r>
            <a:r>
              <a:rPr lang="en-US" dirty="0">
                <a:solidFill>
                  <a:srgbClr val="52240B"/>
                </a:solidFill>
              </a:rPr>
              <a:t>have already talked about? </a:t>
            </a:r>
          </a:p>
          <a:p>
            <a:pPr>
              <a:buFont typeface="Arial" pitchFamily="34" charset="0"/>
              <a:buChar char="•"/>
            </a:pPr>
            <a:r>
              <a:rPr lang="en-US" dirty="0">
                <a:solidFill>
                  <a:srgbClr val="52240B"/>
                </a:solidFill>
              </a:rPr>
              <a:t>What is pulling the therapist toward wanting to share </a:t>
            </a:r>
            <a:r>
              <a:rPr lang="en-US" dirty="0" smtClean="0">
                <a:solidFill>
                  <a:srgbClr val="52240B"/>
                </a:solidFill>
              </a:rPr>
              <a:t/>
            </a:r>
            <a:br>
              <a:rPr lang="en-US" dirty="0" smtClean="0">
                <a:solidFill>
                  <a:srgbClr val="52240B"/>
                </a:solidFill>
              </a:rPr>
            </a:br>
            <a:r>
              <a:rPr lang="en-US" dirty="0" smtClean="0">
                <a:solidFill>
                  <a:srgbClr val="52240B"/>
                </a:solidFill>
              </a:rPr>
              <a:t> this </a:t>
            </a:r>
            <a:r>
              <a:rPr lang="en-US" dirty="0">
                <a:solidFill>
                  <a:srgbClr val="52240B"/>
                </a:solidFill>
              </a:rPr>
              <a:t>particular information? </a:t>
            </a:r>
          </a:p>
          <a:p>
            <a:pPr>
              <a:buFont typeface="Arial" pitchFamily="34" charset="0"/>
              <a:buChar char="•"/>
            </a:pPr>
            <a:r>
              <a:rPr lang="en-US" dirty="0">
                <a:solidFill>
                  <a:srgbClr val="52240B"/>
                </a:solidFill>
              </a:rPr>
              <a:t>With whom does the therapist seem to be most </a:t>
            </a:r>
            <a:r>
              <a:rPr lang="en-US" dirty="0" smtClean="0">
                <a:solidFill>
                  <a:srgbClr val="52240B"/>
                </a:solidFill>
              </a:rPr>
              <a:t>&amp;</a:t>
            </a:r>
            <a:br>
              <a:rPr lang="en-US" dirty="0" smtClean="0">
                <a:solidFill>
                  <a:srgbClr val="52240B"/>
                </a:solidFill>
              </a:rPr>
            </a:br>
            <a:r>
              <a:rPr lang="en-US" dirty="0" smtClean="0">
                <a:solidFill>
                  <a:srgbClr val="52240B"/>
                </a:solidFill>
              </a:rPr>
              <a:t> least </a:t>
            </a:r>
            <a:r>
              <a:rPr lang="en-US" dirty="0">
                <a:solidFill>
                  <a:srgbClr val="52240B"/>
                </a:solidFill>
              </a:rPr>
              <a:t>allied right now </a:t>
            </a:r>
            <a:r>
              <a:rPr lang="en-US" dirty="0" smtClean="0">
                <a:solidFill>
                  <a:srgbClr val="52240B"/>
                </a:solidFill>
              </a:rPr>
              <a:t>&amp; what </a:t>
            </a:r>
            <a:r>
              <a:rPr lang="en-US" dirty="0">
                <a:solidFill>
                  <a:srgbClr val="52240B"/>
                </a:solidFill>
              </a:rPr>
              <a:t>effects could that </a:t>
            </a:r>
            <a:r>
              <a:rPr lang="en-US" dirty="0" smtClean="0">
                <a:solidFill>
                  <a:srgbClr val="52240B"/>
                </a:solidFill>
              </a:rPr>
              <a:t/>
            </a:r>
            <a:br>
              <a:rPr lang="en-US" dirty="0" smtClean="0">
                <a:solidFill>
                  <a:srgbClr val="52240B"/>
                </a:solidFill>
              </a:rPr>
            </a:br>
            <a:r>
              <a:rPr lang="en-US" dirty="0" smtClean="0">
                <a:solidFill>
                  <a:srgbClr val="52240B"/>
                </a:solidFill>
              </a:rPr>
              <a:t> have </a:t>
            </a:r>
            <a:r>
              <a:rPr lang="en-US" dirty="0">
                <a:solidFill>
                  <a:srgbClr val="52240B"/>
                </a:solidFill>
              </a:rPr>
              <a:t>on the process of therapy? </a:t>
            </a:r>
          </a:p>
          <a:p>
            <a:pPr>
              <a:buFont typeface="Arial" pitchFamily="34" charset="0"/>
              <a:buChar char="•"/>
            </a:pPr>
            <a:r>
              <a:rPr lang="en-US" dirty="0">
                <a:solidFill>
                  <a:srgbClr val="52240B"/>
                </a:solidFill>
              </a:rPr>
              <a:t>How might what is disclosed affect therapeutic </a:t>
            </a:r>
            <a:r>
              <a:rPr lang="en-US" dirty="0" smtClean="0">
                <a:solidFill>
                  <a:srgbClr val="52240B"/>
                </a:solidFill>
              </a:rPr>
              <a:t/>
            </a:r>
            <a:br>
              <a:rPr lang="en-US" dirty="0" smtClean="0">
                <a:solidFill>
                  <a:srgbClr val="52240B"/>
                </a:solidFill>
              </a:rPr>
            </a:br>
            <a:r>
              <a:rPr lang="en-US" dirty="0" smtClean="0">
                <a:solidFill>
                  <a:srgbClr val="52240B"/>
                </a:solidFill>
              </a:rPr>
              <a:t> alliances </a:t>
            </a:r>
            <a:r>
              <a:rPr lang="en-US" dirty="0">
                <a:solidFill>
                  <a:srgbClr val="52240B"/>
                </a:solidFill>
              </a:rPr>
              <a:t>or familial dynamics?</a:t>
            </a:r>
          </a:p>
          <a:p>
            <a:pPr>
              <a:buFont typeface="Arial" pitchFamily="34" charset="0"/>
              <a:buChar char="•"/>
            </a:pPr>
            <a:r>
              <a:rPr lang="en-US" dirty="0">
                <a:solidFill>
                  <a:srgbClr val="52240B"/>
                </a:solidFill>
              </a:rPr>
              <a:t>What is the purpose of sharing this information at </a:t>
            </a:r>
            <a:r>
              <a:rPr lang="en-US" dirty="0" smtClean="0">
                <a:solidFill>
                  <a:srgbClr val="52240B"/>
                </a:solidFill>
              </a:rPr>
              <a:t/>
            </a:r>
            <a:br>
              <a:rPr lang="en-US" dirty="0" smtClean="0">
                <a:solidFill>
                  <a:srgbClr val="52240B"/>
                </a:solidFill>
              </a:rPr>
            </a:br>
            <a:r>
              <a:rPr lang="en-US" dirty="0" smtClean="0">
                <a:solidFill>
                  <a:srgbClr val="52240B"/>
                </a:solidFill>
              </a:rPr>
              <a:t> this </a:t>
            </a:r>
            <a:r>
              <a:rPr lang="en-US" dirty="0">
                <a:solidFill>
                  <a:srgbClr val="52240B"/>
                </a:solidFill>
              </a:rPr>
              <a:t>time in this session when we are talking about </a:t>
            </a:r>
            <a:r>
              <a:rPr lang="en-US" dirty="0" smtClean="0">
                <a:solidFill>
                  <a:srgbClr val="52240B"/>
                </a:solidFill>
              </a:rPr>
              <a:t/>
            </a:r>
            <a:br>
              <a:rPr lang="en-US" dirty="0" smtClean="0">
                <a:solidFill>
                  <a:srgbClr val="52240B"/>
                </a:solidFill>
              </a:rPr>
            </a:br>
            <a:r>
              <a:rPr lang="en-US" dirty="0" smtClean="0">
                <a:solidFill>
                  <a:srgbClr val="52240B"/>
                </a:solidFill>
              </a:rPr>
              <a:t> this </a:t>
            </a:r>
            <a:r>
              <a:rPr lang="en-US" dirty="0">
                <a:solidFill>
                  <a:srgbClr val="52240B"/>
                </a:solidFill>
              </a:rPr>
              <a:t>particular content </a:t>
            </a:r>
            <a:r>
              <a:rPr lang="en-US" dirty="0" smtClean="0">
                <a:solidFill>
                  <a:srgbClr val="52240B"/>
                </a:solidFill>
              </a:rPr>
              <a:t>&amp; the </a:t>
            </a:r>
            <a:r>
              <a:rPr lang="en-US" dirty="0">
                <a:solidFill>
                  <a:srgbClr val="52240B"/>
                </a:solidFill>
              </a:rPr>
              <a:t>underlying emotions? </a:t>
            </a:r>
            <a:endParaRPr lang="en-US" dirty="0">
              <a:solidFill>
                <a:srgbClr val="52240B"/>
              </a:solidFill>
              <a:latin typeface="Times  "/>
            </a:endParaRPr>
          </a:p>
        </p:txBody>
      </p:sp>
      <p:sp>
        <p:nvSpPr>
          <p:cNvPr id="36868" name="Rectangle 4"/>
          <p:cNvSpPr>
            <a:spLocks noChangeArrowheads="1"/>
          </p:cNvSpPr>
          <p:nvPr/>
        </p:nvSpPr>
        <p:spPr bwMode="auto">
          <a:xfrm>
            <a:off x="533400" y="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600" dirty="0">
                <a:solidFill>
                  <a:srgbClr val="561715"/>
                </a:solidFill>
                <a:latin typeface="+mj-lt"/>
              </a:rPr>
              <a:t>Questions to Consider </a:t>
            </a:r>
          </a:p>
        </p:txBody>
      </p:sp>
    </p:spTree>
    <p:extLst>
      <p:ext uri="{BB962C8B-B14F-4D97-AF65-F5344CB8AC3E}">
        <p14:creationId xmlns:p14="http://schemas.microsoft.com/office/powerpoint/2010/main" val="1402131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sz="4400" dirty="0">
                <a:solidFill>
                  <a:srgbClr val="561715"/>
                </a:solidFill>
                <a:latin typeface="+mj-lt"/>
              </a:rPr>
              <a:t>Self-Disclosure</a:t>
            </a:r>
            <a:r>
              <a:rPr lang="en-US" sz="4400" dirty="0">
                <a:solidFill>
                  <a:srgbClr val="561715"/>
                </a:solidFill>
                <a:latin typeface="Times" pitchFamily="18" charset="0"/>
              </a:rPr>
              <a:t> </a:t>
            </a:r>
            <a:endParaRPr lang="en-US" dirty="0">
              <a:solidFill>
                <a:srgbClr val="561715"/>
              </a:solidFill>
            </a:endParaRPr>
          </a:p>
        </p:txBody>
      </p:sp>
      <p:sp>
        <p:nvSpPr>
          <p:cNvPr id="4102" name="Text Box 6"/>
          <p:cNvSpPr txBox="1">
            <a:spLocks noChangeArrowheads="1"/>
          </p:cNvSpPr>
          <p:nvPr/>
        </p:nvSpPr>
        <p:spPr bwMode="auto">
          <a:xfrm>
            <a:off x="685800" y="1295400"/>
            <a:ext cx="7848600" cy="5478423"/>
          </a:xfrm>
          <a:prstGeom prst="rect">
            <a:avLst/>
          </a:prstGeom>
          <a:noFill/>
          <a:ln w="9525">
            <a:noFill/>
            <a:miter lim="800000"/>
            <a:headEnd/>
            <a:tailEnd/>
          </a:ln>
        </p:spPr>
        <p:txBody>
          <a:bodyPr>
            <a:spAutoFit/>
          </a:bodyPr>
          <a:lstStyle/>
          <a:p>
            <a:pPr marL="0" lvl="8" eaLnBrk="0" fontAlgn="base" hangingPunct="0">
              <a:spcBef>
                <a:spcPct val="0"/>
              </a:spcBef>
              <a:spcAft>
                <a:spcPct val="0"/>
              </a:spcAft>
              <a:defRPr/>
            </a:pPr>
            <a:r>
              <a:rPr lang="en-US" dirty="0">
                <a:solidFill>
                  <a:srgbClr val="64390C"/>
                </a:solidFill>
                <a:latin typeface="+mj-lt"/>
                <a:ea typeface="ＭＳ Ｐゴシック" pitchFamily="1" charset="-128"/>
              </a:rPr>
              <a:t>Interactions “in which the therapist reveals personal information about him/herself [self-revealing]”</a:t>
            </a:r>
            <a:r>
              <a:rPr lang="en-US" sz="2000" dirty="0">
                <a:solidFill>
                  <a:srgbClr val="64390C"/>
                </a:solidFill>
                <a:latin typeface="+mj-lt"/>
                <a:ea typeface="ＭＳ Ｐゴシック" pitchFamily="1" charset="-128"/>
              </a:rPr>
              <a:t> </a:t>
            </a:r>
            <a:r>
              <a:rPr lang="en-US" sz="1400" dirty="0">
                <a:solidFill>
                  <a:srgbClr val="64390C"/>
                </a:solidFill>
                <a:latin typeface="+mj-lt"/>
                <a:ea typeface="ＭＳ Ｐゴシック" pitchFamily="1" charset="-128"/>
              </a:rPr>
              <a:t>(Knox, Hess, Petersen &amp; Hill, 1997, p. 275) </a:t>
            </a:r>
          </a:p>
          <a:p>
            <a:pPr eaLnBrk="0" hangingPunct="0">
              <a:buFontTx/>
              <a:buChar char="•"/>
              <a:defRPr/>
            </a:pPr>
            <a:endParaRPr lang="en-US" dirty="0">
              <a:solidFill>
                <a:srgbClr val="64390C"/>
              </a:solidFill>
              <a:latin typeface="+mj-lt"/>
              <a:ea typeface="ＭＳ Ｐゴシック" pitchFamily="1" charset="-128"/>
            </a:endParaRPr>
          </a:p>
          <a:p>
            <a:pPr eaLnBrk="0" hangingPunct="0">
              <a:buFontTx/>
              <a:buChar char="•"/>
              <a:defRPr/>
            </a:pPr>
            <a:r>
              <a:rPr lang="en-US" dirty="0">
                <a:solidFill>
                  <a:srgbClr val="64390C"/>
                </a:solidFill>
                <a:latin typeface="+mj-lt"/>
                <a:ea typeface="ＭＳ Ｐゴシック" pitchFamily="1" charset="-128"/>
              </a:rPr>
              <a:t>This facilitates:</a:t>
            </a:r>
          </a:p>
          <a:p>
            <a:pPr lvl="1" eaLnBrk="0" hangingPunct="0">
              <a:buFontTx/>
              <a:buChar char="•"/>
              <a:defRPr/>
            </a:pPr>
            <a:r>
              <a:rPr lang="en-US" dirty="0">
                <a:solidFill>
                  <a:srgbClr val="64390C"/>
                </a:solidFill>
                <a:latin typeface="+mj-lt"/>
                <a:ea typeface="ＭＳ Ｐゴシック" pitchFamily="1" charset="-128"/>
              </a:rPr>
              <a:t>Joining</a:t>
            </a:r>
          </a:p>
          <a:p>
            <a:pPr lvl="1" eaLnBrk="0" hangingPunct="0">
              <a:buFontTx/>
              <a:buChar char="•"/>
              <a:defRPr/>
            </a:pPr>
            <a:r>
              <a:rPr lang="en-US" dirty="0">
                <a:solidFill>
                  <a:srgbClr val="64390C"/>
                </a:solidFill>
                <a:latin typeface="+mj-lt"/>
                <a:ea typeface="ＭＳ Ｐゴシック" pitchFamily="1" charset="-128"/>
              </a:rPr>
              <a:t>Mutual respect</a:t>
            </a:r>
          </a:p>
          <a:p>
            <a:pPr lvl="1" eaLnBrk="0" hangingPunct="0">
              <a:buFontTx/>
              <a:buChar char="•"/>
              <a:defRPr/>
            </a:pPr>
            <a:r>
              <a:rPr lang="en-US" dirty="0">
                <a:solidFill>
                  <a:srgbClr val="64390C"/>
                </a:solidFill>
                <a:latin typeface="+mj-lt"/>
                <a:ea typeface="ＭＳ Ｐゴシック" pitchFamily="1" charset="-128"/>
              </a:rPr>
              <a:t>Normalization of client experiences</a:t>
            </a:r>
          </a:p>
          <a:p>
            <a:pPr lvl="1" eaLnBrk="0" hangingPunct="0">
              <a:buFontTx/>
              <a:buChar char="•"/>
              <a:defRPr/>
            </a:pPr>
            <a:r>
              <a:rPr lang="en-US" dirty="0">
                <a:solidFill>
                  <a:srgbClr val="64390C"/>
                </a:solidFill>
                <a:latin typeface="+mj-lt"/>
                <a:ea typeface="ＭＳ Ｐゴシック" pitchFamily="1" charset="-128"/>
              </a:rPr>
              <a:t>Humanization of the therapist</a:t>
            </a:r>
          </a:p>
          <a:p>
            <a:pPr lvl="1" eaLnBrk="0" hangingPunct="0">
              <a:buFontTx/>
              <a:buChar char="•"/>
              <a:defRPr/>
            </a:pPr>
            <a:endParaRPr lang="en-US" dirty="0">
              <a:solidFill>
                <a:srgbClr val="64390C"/>
              </a:solidFill>
              <a:latin typeface="Times" pitchFamily="1" charset="0"/>
              <a:ea typeface="ＭＳ Ｐゴシック" pitchFamily="1" charset="-128"/>
            </a:endParaRPr>
          </a:p>
          <a:p>
            <a:pPr lvl="1" eaLnBrk="0" hangingPunct="0">
              <a:buFontTx/>
              <a:buChar char="•"/>
              <a:defRPr/>
            </a:pPr>
            <a:endParaRPr lang="en-US" dirty="0">
              <a:solidFill>
                <a:srgbClr val="64390C"/>
              </a:solidFill>
              <a:latin typeface="Times" pitchFamily="1" charset="0"/>
              <a:ea typeface="ＭＳ Ｐゴシック" pitchFamily="1" charset="-128"/>
            </a:endParaRPr>
          </a:p>
          <a:p>
            <a:pPr lvl="1" eaLnBrk="0" hangingPunct="0">
              <a:buFontTx/>
              <a:buChar char="•"/>
              <a:defRPr/>
            </a:pPr>
            <a:endParaRPr lang="en-US" dirty="0">
              <a:solidFill>
                <a:srgbClr val="64390C"/>
              </a:solidFill>
              <a:latin typeface="Times" pitchFamily="1" charset="0"/>
              <a:ea typeface="ＭＳ Ｐゴシック" pitchFamily="1" charset="-128"/>
            </a:endParaRPr>
          </a:p>
          <a:p>
            <a:pPr eaLnBrk="0" hangingPunct="0">
              <a:defRPr/>
            </a:pPr>
            <a:endParaRPr lang="en-US" dirty="0">
              <a:solidFill>
                <a:srgbClr val="64390C"/>
              </a:solidFill>
              <a:latin typeface="Times" pitchFamily="1" charset="0"/>
              <a:ea typeface="ＭＳ Ｐゴシック" pitchFamily="1" charset="-128"/>
            </a:endParaRPr>
          </a:p>
          <a:p>
            <a:pPr lvl="1" eaLnBrk="0" hangingPunct="0">
              <a:buFontTx/>
              <a:buChar char="•"/>
              <a:defRPr/>
            </a:pPr>
            <a:endParaRPr lang="en-US" dirty="0">
              <a:solidFill>
                <a:srgbClr val="64390C"/>
              </a:solidFill>
              <a:latin typeface="Times" pitchFamily="1" charset="0"/>
              <a:ea typeface="ＭＳ Ｐゴシック" pitchFamily="1" charset="-128"/>
            </a:endParaRPr>
          </a:p>
          <a:p>
            <a:pPr lvl="1" eaLnBrk="0" hangingPunct="0">
              <a:buFontTx/>
              <a:buChar char="•"/>
              <a:defRPr/>
            </a:pPr>
            <a:endParaRPr lang="en-US" dirty="0">
              <a:solidFill>
                <a:srgbClr val="64390C"/>
              </a:solidFill>
              <a:latin typeface="Times" pitchFamily="1" charset="0"/>
              <a:ea typeface="ＭＳ Ｐゴシック" pitchFamily="1" charset="-128"/>
            </a:endParaRPr>
          </a:p>
        </p:txBody>
      </p:sp>
      <p:pic>
        <p:nvPicPr>
          <p:cNvPr id="16388" name="Picture 9" descr="http://www.pinchinaconsulting.com/wp-content/uploads/2011/12/puzzle-pieces-and-four-peo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258" y="3392262"/>
            <a:ext cx="2435675" cy="242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38915" name="Text Box 6"/>
          <p:cNvSpPr txBox="1">
            <a:spLocks noChangeArrowheads="1"/>
          </p:cNvSpPr>
          <p:nvPr/>
        </p:nvSpPr>
        <p:spPr bwMode="auto">
          <a:xfrm>
            <a:off x="533400" y="1066800"/>
            <a:ext cx="81534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pPr>
            <a:endParaRPr lang="en-US" dirty="0">
              <a:latin typeface="+mn-lt"/>
            </a:endParaRPr>
          </a:p>
          <a:p>
            <a:r>
              <a:rPr lang="en-US" dirty="0" smtClean="0">
                <a:solidFill>
                  <a:srgbClr val="52240B"/>
                </a:solidFill>
                <a:latin typeface="+mn-lt"/>
              </a:rPr>
              <a:t>      Many </a:t>
            </a:r>
            <a:r>
              <a:rPr lang="en-US" dirty="0">
                <a:solidFill>
                  <a:srgbClr val="52240B"/>
                </a:solidFill>
                <a:latin typeface="+mn-lt"/>
              </a:rPr>
              <a:t>examples of therapist self-disclosure may also fit </a:t>
            </a:r>
            <a:r>
              <a:rPr lang="en-US" dirty="0" smtClean="0">
                <a:solidFill>
                  <a:srgbClr val="52240B"/>
                </a:solidFill>
                <a:latin typeface="+mn-lt"/>
              </a:rPr>
              <a:t>storytelling, especially when </a:t>
            </a:r>
            <a:r>
              <a:rPr lang="en-US" dirty="0">
                <a:solidFill>
                  <a:srgbClr val="52240B"/>
                </a:solidFill>
                <a:latin typeface="+mn-lt"/>
              </a:rPr>
              <a:t>the counselor reveals an experience that is not necessarily about </a:t>
            </a:r>
            <a:r>
              <a:rPr lang="en-US" dirty="0" smtClean="0">
                <a:solidFill>
                  <a:srgbClr val="52240B"/>
                </a:solidFill>
                <a:latin typeface="+mn-lt"/>
              </a:rPr>
              <a:t>oneself.</a:t>
            </a:r>
          </a:p>
          <a:p>
            <a:endParaRPr lang="en-US" dirty="0">
              <a:solidFill>
                <a:srgbClr val="52240B"/>
              </a:solidFill>
              <a:latin typeface="+mn-lt"/>
            </a:endParaRPr>
          </a:p>
          <a:p>
            <a:pPr>
              <a:buFont typeface="Arial" pitchFamily="34" charset="0"/>
              <a:buChar char="•"/>
            </a:pPr>
            <a:r>
              <a:rPr lang="en-US" dirty="0">
                <a:solidFill>
                  <a:srgbClr val="52240B"/>
                </a:solidFill>
                <a:latin typeface="+mn-lt"/>
              </a:rPr>
              <a:t>Benefits</a:t>
            </a:r>
          </a:p>
          <a:p>
            <a:pPr lvl="1">
              <a:buFont typeface="Arial" pitchFamily="34" charset="0"/>
              <a:buChar char="•"/>
            </a:pPr>
            <a:r>
              <a:rPr lang="en-US" dirty="0">
                <a:solidFill>
                  <a:srgbClr val="52240B"/>
                </a:solidFill>
                <a:latin typeface="+mn-lt"/>
              </a:rPr>
              <a:t>Self-disclosure or sharing of the counselor’s life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experiences </a:t>
            </a:r>
            <a:r>
              <a:rPr lang="en-US" dirty="0">
                <a:solidFill>
                  <a:srgbClr val="52240B"/>
                </a:solidFill>
                <a:latin typeface="+mn-lt"/>
              </a:rPr>
              <a:t>can evolve into a story or storyline that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invites </a:t>
            </a:r>
            <a:r>
              <a:rPr lang="en-US" dirty="0">
                <a:solidFill>
                  <a:srgbClr val="52240B"/>
                </a:solidFill>
                <a:latin typeface="+mn-lt"/>
              </a:rPr>
              <a:t>clients to make their own meaning. </a:t>
            </a:r>
          </a:p>
          <a:p>
            <a:pPr lvl="1">
              <a:buFont typeface="Arial" pitchFamily="34" charset="0"/>
              <a:buChar char="•"/>
            </a:pPr>
            <a:r>
              <a:rPr lang="en-US" dirty="0">
                <a:solidFill>
                  <a:srgbClr val="52240B"/>
                </a:solidFill>
                <a:latin typeface="+mn-lt"/>
              </a:rPr>
              <a:t>Storytelling can also promote understanding of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Adlerian </a:t>
            </a:r>
            <a:r>
              <a:rPr lang="en-US" dirty="0">
                <a:solidFill>
                  <a:srgbClr val="52240B"/>
                </a:solidFill>
                <a:latin typeface="+mn-lt"/>
              </a:rPr>
              <a:t>principles as well as </a:t>
            </a:r>
            <a:r>
              <a:rPr lang="en-US" dirty="0" smtClean="0">
                <a:solidFill>
                  <a:srgbClr val="52240B"/>
                </a:solidFill>
                <a:latin typeface="+mn-lt"/>
              </a:rPr>
              <a:t>promote change </a:t>
            </a:r>
            <a:r>
              <a:rPr lang="en-US" dirty="0">
                <a:solidFill>
                  <a:srgbClr val="52240B"/>
                </a:solidFill>
                <a:latin typeface="+mn-lt"/>
              </a:rPr>
              <a:t>within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the </a:t>
            </a:r>
            <a:r>
              <a:rPr lang="en-US" dirty="0">
                <a:solidFill>
                  <a:srgbClr val="52240B"/>
                </a:solidFill>
                <a:latin typeface="+mn-lt"/>
              </a:rPr>
              <a:t>individuals, couples, </a:t>
            </a:r>
            <a:r>
              <a:rPr lang="en-US" dirty="0" smtClean="0">
                <a:solidFill>
                  <a:srgbClr val="52240B"/>
                </a:solidFill>
                <a:latin typeface="+mn-lt"/>
              </a:rPr>
              <a:t>groups, or </a:t>
            </a:r>
            <a:r>
              <a:rPr lang="en-US" dirty="0">
                <a:solidFill>
                  <a:srgbClr val="52240B"/>
                </a:solidFill>
                <a:latin typeface="+mn-lt"/>
              </a:rPr>
              <a:t>families they serve. </a:t>
            </a:r>
          </a:p>
          <a:p>
            <a:pPr lvl="1"/>
            <a:endParaRPr lang="en-US" sz="1600" dirty="0">
              <a:solidFill>
                <a:srgbClr val="52240B"/>
              </a:solidFill>
              <a:latin typeface="Times  "/>
            </a:endParaRPr>
          </a:p>
        </p:txBody>
      </p:sp>
      <p:sp>
        <p:nvSpPr>
          <p:cNvPr id="38916" name="Rectangle 4"/>
          <p:cNvSpPr>
            <a:spLocks noChangeArrowheads="1"/>
          </p:cNvSpPr>
          <p:nvPr/>
        </p:nvSpPr>
        <p:spPr bwMode="auto">
          <a:xfrm>
            <a:off x="533400" y="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3600" dirty="0" smtClean="0">
                <a:solidFill>
                  <a:srgbClr val="561715"/>
                </a:solidFill>
                <a:latin typeface="+mj-lt"/>
              </a:rPr>
              <a:t>                 Storytelling</a:t>
            </a:r>
            <a:endParaRPr lang="en-US" sz="3600" dirty="0">
              <a:solidFill>
                <a:srgbClr val="561715"/>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38915" name="Text Box 6"/>
          <p:cNvSpPr txBox="1">
            <a:spLocks noChangeArrowheads="1"/>
          </p:cNvSpPr>
          <p:nvPr/>
        </p:nvSpPr>
        <p:spPr bwMode="auto">
          <a:xfrm>
            <a:off x="495300" y="1833989"/>
            <a:ext cx="81534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buFont typeface="Arial" pitchFamily="34" charset="0"/>
              <a:buChar char="•"/>
            </a:pPr>
            <a:r>
              <a:rPr lang="en-US" dirty="0" smtClean="0">
                <a:solidFill>
                  <a:srgbClr val="52240B"/>
                </a:solidFill>
                <a:latin typeface="+mn-lt"/>
              </a:rPr>
              <a:t>Storytelling </a:t>
            </a:r>
            <a:r>
              <a:rPr lang="en-US" dirty="0">
                <a:solidFill>
                  <a:srgbClr val="52240B"/>
                </a:solidFill>
                <a:latin typeface="+mn-lt"/>
              </a:rPr>
              <a:t>allows people to consider the whole of an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event </a:t>
            </a:r>
            <a:r>
              <a:rPr lang="en-US" dirty="0">
                <a:solidFill>
                  <a:srgbClr val="52240B"/>
                </a:solidFill>
                <a:latin typeface="+mn-lt"/>
              </a:rPr>
              <a:t>of even many events within an ongoing storyline</a:t>
            </a:r>
          </a:p>
          <a:p>
            <a:pPr lvl="1">
              <a:buFont typeface="Arial" pitchFamily="34" charset="0"/>
              <a:buChar char="•"/>
            </a:pPr>
            <a:r>
              <a:rPr lang="en-US" dirty="0">
                <a:solidFill>
                  <a:srgbClr val="52240B"/>
                </a:solidFill>
                <a:latin typeface="+mn-lt"/>
              </a:rPr>
              <a:t>Stories provide individuals with a vehicle to declare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their </a:t>
            </a:r>
            <a:r>
              <a:rPr lang="en-US" dirty="0">
                <a:solidFill>
                  <a:srgbClr val="52240B"/>
                </a:solidFill>
                <a:latin typeface="+mn-lt"/>
              </a:rPr>
              <a:t>identities to an immediate, interactive audience.</a:t>
            </a:r>
          </a:p>
          <a:p>
            <a:pPr lvl="1">
              <a:buFont typeface="Arial" pitchFamily="34" charset="0"/>
              <a:buChar char="•"/>
            </a:pPr>
            <a:r>
              <a:rPr lang="en-US" dirty="0">
                <a:solidFill>
                  <a:srgbClr val="52240B"/>
                </a:solidFill>
                <a:latin typeface="+mn-lt"/>
              </a:rPr>
              <a:t>Stories reveal self-perspectives as well as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perspectives </a:t>
            </a:r>
            <a:r>
              <a:rPr lang="en-US" dirty="0">
                <a:solidFill>
                  <a:srgbClr val="52240B"/>
                </a:solidFill>
                <a:latin typeface="+mn-lt"/>
              </a:rPr>
              <a:t>on the world</a:t>
            </a:r>
          </a:p>
          <a:p>
            <a:pPr lvl="1">
              <a:buFont typeface="Arial" pitchFamily="34" charset="0"/>
              <a:buChar char="•"/>
            </a:pPr>
            <a:r>
              <a:rPr lang="en-US" dirty="0">
                <a:solidFill>
                  <a:srgbClr val="52240B"/>
                </a:solidFill>
                <a:latin typeface="+mn-lt"/>
              </a:rPr>
              <a:t>Clients are living and reconstructing/co-constructing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the </a:t>
            </a:r>
            <a:r>
              <a:rPr lang="en-US" dirty="0">
                <a:solidFill>
                  <a:srgbClr val="52240B"/>
                </a:solidFill>
                <a:latin typeface="+mn-lt"/>
              </a:rPr>
              <a:t>stories of their lives.  </a:t>
            </a:r>
          </a:p>
          <a:p>
            <a:pPr>
              <a:buFont typeface="Arial" pitchFamily="34" charset="0"/>
              <a:buChar char="•"/>
            </a:pPr>
            <a:endParaRPr lang="en-US" sz="1600" dirty="0">
              <a:solidFill>
                <a:srgbClr val="52240B"/>
              </a:solidFill>
              <a:latin typeface="Times  "/>
            </a:endParaRPr>
          </a:p>
        </p:txBody>
      </p:sp>
      <p:sp>
        <p:nvSpPr>
          <p:cNvPr id="38916" name="Rectangle 4"/>
          <p:cNvSpPr>
            <a:spLocks noChangeArrowheads="1"/>
          </p:cNvSpPr>
          <p:nvPr/>
        </p:nvSpPr>
        <p:spPr bwMode="auto">
          <a:xfrm>
            <a:off x="533400" y="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600" dirty="0" smtClean="0">
                <a:solidFill>
                  <a:srgbClr val="561715"/>
                </a:solidFill>
                <a:latin typeface="+mj-lt"/>
              </a:rPr>
              <a:t>                  Storytelling (Continued)</a:t>
            </a:r>
            <a:endParaRPr lang="en-US" sz="3600" dirty="0">
              <a:solidFill>
                <a:srgbClr val="561715"/>
              </a:solidFill>
              <a:latin typeface="+mj-lt"/>
            </a:endParaRPr>
          </a:p>
        </p:txBody>
      </p:sp>
    </p:spTree>
    <p:extLst>
      <p:ext uri="{BB962C8B-B14F-4D97-AF65-F5344CB8AC3E}">
        <p14:creationId xmlns:p14="http://schemas.microsoft.com/office/powerpoint/2010/main" val="216672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5"/>
          <p:cNvSpPr txBox="1">
            <a:spLocks noChangeArrowheads="1"/>
          </p:cNvSpPr>
          <p:nvPr/>
        </p:nvSpPr>
        <p:spPr bwMode="auto">
          <a:xfrm>
            <a:off x="1143000" y="12505"/>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0963" name="Text Box 6"/>
          <p:cNvSpPr txBox="1">
            <a:spLocks noChangeArrowheads="1"/>
          </p:cNvSpPr>
          <p:nvPr/>
        </p:nvSpPr>
        <p:spPr bwMode="auto">
          <a:xfrm>
            <a:off x="609600" y="990600"/>
            <a:ext cx="8153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pPr>
            <a:r>
              <a:rPr lang="en-US" dirty="0">
                <a:solidFill>
                  <a:srgbClr val="52240B"/>
                </a:solidFill>
                <a:latin typeface="+mn-lt"/>
              </a:rPr>
              <a:t>Used as an indirect, nonlinear means of communication</a:t>
            </a:r>
          </a:p>
          <a:p>
            <a:pPr lvl="1">
              <a:buFont typeface="Arial" pitchFamily="34" charset="0"/>
              <a:buChar char="•"/>
            </a:pPr>
            <a:r>
              <a:rPr lang="en-US" dirty="0" smtClean="0">
                <a:solidFill>
                  <a:srgbClr val="52240B"/>
                </a:solidFill>
                <a:latin typeface="+mn-lt"/>
              </a:rPr>
              <a:t>Space </a:t>
            </a:r>
            <a:r>
              <a:rPr lang="en-US" dirty="0">
                <a:solidFill>
                  <a:srgbClr val="52240B"/>
                </a:solidFill>
                <a:latin typeface="+mn-lt"/>
              </a:rPr>
              <a:t>is provided through stories in which clients can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take </a:t>
            </a:r>
            <a:r>
              <a:rPr lang="en-US" dirty="0">
                <a:solidFill>
                  <a:srgbClr val="52240B"/>
                </a:solidFill>
                <a:latin typeface="+mn-lt"/>
              </a:rPr>
              <a:t>a step back from lived experience and consider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their </a:t>
            </a:r>
            <a:r>
              <a:rPr lang="en-US" dirty="0">
                <a:solidFill>
                  <a:srgbClr val="52240B"/>
                </a:solidFill>
                <a:latin typeface="+mn-lt"/>
              </a:rPr>
              <a:t>place in the larger </a:t>
            </a:r>
            <a:r>
              <a:rPr lang="en-US" dirty="0" smtClean="0">
                <a:solidFill>
                  <a:srgbClr val="52240B"/>
                </a:solidFill>
                <a:latin typeface="+mn-lt"/>
              </a:rPr>
              <a:t>story, in </a:t>
            </a:r>
            <a:r>
              <a:rPr lang="en-US" dirty="0">
                <a:solidFill>
                  <a:srgbClr val="52240B"/>
                </a:solidFill>
                <a:latin typeface="+mn-lt"/>
              </a:rPr>
              <a:t>a larger context</a:t>
            </a:r>
          </a:p>
          <a:p>
            <a:pPr lvl="1">
              <a:buFont typeface="Arial" pitchFamily="34" charset="0"/>
              <a:buChar char="•"/>
            </a:pPr>
            <a:r>
              <a:rPr lang="en-US" dirty="0">
                <a:solidFill>
                  <a:srgbClr val="52240B"/>
                </a:solidFill>
                <a:latin typeface="+mn-lt"/>
              </a:rPr>
              <a:t>Clients </a:t>
            </a:r>
            <a:r>
              <a:rPr lang="en-US" dirty="0" smtClean="0">
                <a:solidFill>
                  <a:srgbClr val="52240B"/>
                </a:solidFill>
                <a:latin typeface="+mn-lt"/>
              </a:rPr>
              <a:t>learn more </a:t>
            </a:r>
            <a:r>
              <a:rPr lang="en-US" dirty="0">
                <a:solidFill>
                  <a:srgbClr val="52240B"/>
                </a:solidFill>
                <a:latin typeface="+mn-lt"/>
              </a:rPr>
              <a:t>from the telling &amp;</a:t>
            </a:r>
            <a:r>
              <a:rPr lang="en-US" dirty="0" smtClean="0">
                <a:solidFill>
                  <a:srgbClr val="52240B"/>
                </a:solidFill>
                <a:latin typeface="+mn-lt"/>
              </a:rPr>
              <a:t> performing their </a:t>
            </a:r>
            <a:br>
              <a:rPr lang="en-US" dirty="0" smtClean="0">
                <a:solidFill>
                  <a:srgbClr val="52240B"/>
                </a:solidFill>
                <a:latin typeface="+mn-lt"/>
              </a:rPr>
            </a:br>
            <a:r>
              <a:rPr lang="en-US" dirty="0" smtClean="0">
                <a:solidFill>
                  <a:srgbClr val="52240B"/>
                </a:solidFill>
                <a:latin typeface="+mn-lt"/>
              </a:rPr>
              <a:t> stories than </a:t>
            </a:r>
            <a:r>
              <a:rPr lang="en-US" dirty="0">
                <a:solidFill>
                  <a:srgbClr val="52240B"/>
                </a:solidFill>
                <a:latin typeface="+mn-lt"/>
              </a:rPr>
              <a:t>hearing the story </a:t>
            </a:r>
            <a:r>
              <a:rPr lang="en-US" dirty="0" smtClean="0">
                <a:solidFill>
                  <a:srgbClr val="52240B"/>
                </a:solidFill>
                <a:latin typeface="+mn-lt"/>
              </a:rPr>
              <a:t>anew </a:t>
            </a:r>
            <a:r>
              <a:rPr lang="en-US" dirty="0">
                <a:solidFill>
                  <a:srgbClr val="52240B"/>
                </a:solidFill>
                <a:latin typeface="+mn-lt"/>
              </a:rPr>
              <a:t>or hearing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alternatives </a:t>
            </a:r>
            <a:r>
              <a:rPr lang="en-US" dirty="0">
                <a:solidFill>
                  <a:srgbClr val="52240B"/>
                </a:solidFill>
                <a:latin typeface="+mn-lt"/>
              </a:rPr>
              <a:t>to the current story</a:t>
            </a:r>
          </a:p>
          <a:p>
            <a:pPr>
              <a:buFont typeface="Arial" pitchFamily="34" charset="0"/>
              <a:buChar char="•"/>
            </a:pPr>
            <a:r>
              <a:rPr lang="en-US" dirty="0">
                <a:solidFill>
                  <a:srgbClr val="52240B"/>
                </a:solidFill>
                <a:latin typeface="+mn-lt"/>
              </a:rPr>
              <a:t>Effective stories create an interest in those who listen </a:t>
            </a:r>
            <a:r>
              <a:rPr lang="en-US" dirty="0" smtClean="0">
                <a:solidFill>
                  <a:srgbClr val="52240B"/>
                </a:solidFill>
                <a:latin typeface="+mn-lt"/>
              </a:rPr>
              <a:t>&amp; </a:t>
            </a:r>
            <a:br>
              <a:rPr lang="en-US" dirty="0" smtClean="0">
                <a:solidFill>
                  <a:srgbClr val="52240B"/>
                </a:solidFill>
                <a:latin typeface="+mn-lt"/>
              </a:rPr>
            </a:br>
            <a:r>
              <a:rPr lang="en-US" dirty="0" smtClean="0">
                <a:solidFill>
                  <a:srgbClr val="52240B"/>
                </a:solidFill>
                <a:latin typeface="+mn-lt"/>
              </a:rPr>
              <a:t> invite </a:t>
            </a:r>
            <a:r>
              <a:rPr lang="en-US" dirty="0">
                <a:solidFill>
                  <a:srgbClr val="52240B"/>
                </a:solidFill>
                <a:latin typeface="+mn-lt"/>
              </a:rPr>
              <a:t>clients to ﬁll in the gaps, to add substance to the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parts </a:t>
            </a:r>
            <a:r>
              <a:rPr lang="en-US" dirty="0">
                <a:solidFill>
                  <a:srgbClr val="52240B"/>
                </a:solidFill>
                <a:latin typeface="+mn-lt"/>
              </a:rPr>
              <a:t>that are missing, &amp;</a:t>
            </a:r>
            <a:r>
              <a:rPr lang="en-US" dirty="0" smtClean="0">
                <a:solidFill>
                  <a:srgbClr val="52240B"/>
                </a:solidFill>
                <a:latin typeface="+mn-lt"/>
              </a:rPr>
              <a:t> </a:t>
            </a:r>
            <a:r>
              <a:rPr lang="en-US" dirty="0">
                <a:solidFill>
                  <a:srgbClr val="52240B"/>
                </a:solidFill>
                <a:latin typeface="+mn-lt"/>
              </a:rPr>
              <a:t>to consider &amp;</a:t>
            </a:r>
            <a:r>
              <a:rPr lang="en-US" dirty="0" smtClean="0">
                <a:solidFill>
                  <a:srgbClr val="52240B"/>
                </a:solidFill>
                <a:latin typeface="+mn-lt"/>
              </a:rPr>
              <a:t> </a:t>
            </a:r>
            <a:r>
              <a:rPr lang="en-US" dirty="0">
                <a:solidFill>
                  <a:srgbClr val="52240B"/>
                </a:solidFill>
                <a:latin typeface="+mn-lt"/>
              </a:rPr>
              <a:t>complete the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meaning </a:t>
            </a:r>
            <a:r>
              <a:rPr lang="en-US" dirty="0">
                <a:solidFill>
                  <a:srgbClr val="52240B"/>
                </a:solidFill>
                <a:latin typeface="+mn-lt"/>
              </a:rPr>
              <a:t>before the story is even ﬁnished</a:t>
            </a:r>
          </a:p>
          <a:p>
            <a:pPr>
              <a:buFont typeface="Arial" pitchFamily="34" charset="0"/>
              <a:buChar char="•"/>
            </a:pPr>
            <a:r>
              <a:rPr lang="en-US" dirty="0">
                <a:solidFill>
                  <a:srgbClr val="52240B"/>
                </a:solidFill>
                <a:latin typeface="+mn-lt"/>
              </a:rPr>
              <a:t>Stories are meant to entertain: Humor &amp;</a:t>
            </a:r>
            <a:r>
              <a:rPr lang="en-US" dirty="0" smtClean="0">
                <a:solidFill>
                  <a:srgbClr val="52240B"/>
                </a:solidFill>
                <a:latin typeface="+mn-lt"/>
              </a:rPr>
              <a:t> </a:t>
            </a:r>
            <a:r>
              <a:rPr lang="en-US" dirty="0">
                <a:solidFill>
                  <a:srgbClr val="52240B"/>
                </a:solidFill>
                <a:latin typeface="+mn-lt"/>
              </a:rPr>
              <a:t>playfulness </a:t>
            </a:r>
            <a:r>
              <a:rPr lang="en-US" dirty="0" smtClean="0">
                <a:solidFill>
                  <a:srgbClr val="52240B"/>
                </a:solidFill>
                <a:latin typeface="+mn-lt"/>
              </a:rPr>
              <a:t/>
            </a:r>
            <a:br>
              <a:rPr lang="en-US" dirty="0" smtClean="0">
                <a:solidFill>
                  <a:srgbClr val="52240B"/>
                </a:solidFill>
                <a:latin typeface="+mn-lt"/>
              </a:rPr>
            </a:br>
            <a:r>
              <a:rPr lang="en-US" dirty="0" smtClean="0">
                <a:solidFill>
                  <a:srgbClr val="52240B"/>
                </a:solidFill>
                <a:latin typeface="+mn-lt"/>
              </a:rPr>
              <a:t> augment </a:t>
            </a:r>
            <a:r>
              <a:rPr lang="en-US" dirty="0">
                <a:solidFill>
                  <a:srgbClr val="52240B"/>
                </a:solidFill>
                <a:latin typeface="+mn-lt"/>
              </a:rPr>
              <a:t>the effectiveness of storytelling in any medium. </a:t>
            </a:r>
            <a:r>
              <a:rPr lang="en-US" b="1" dirty="0" smtClean="0">
                <a:solidFill>
                  <a:srgbClr val="52240B"/>
                </a:solidFill>
                <a:latin typeface="+mn-lt"/>
              </a:rPr>
              <a:t> </a:t>
            </a:r>
            <a:endParaRPr lang="en-US" b="1" dirty="0">
              <a:solidFill>
                <a:srgbClr val="52240B"/>
              </a:solidFill>
              <a:latin typeface="+mn-lt"/>
            </a:endParaRPr>
          </a:p>
        </p:txBody>
      </p:sp>
      <p:sp>
        <p:nvSpPr>
          <p:cNvPr id="40964" name="Rectangle 4"/>
          <p:cNvSpPr>
            <a:spLocks noChangeArrowheads="1"/>
          </p:cNvSpPr>
          <p:nvPr/>
        </p:nvSpPr>
        <p:spPr bwMode="auto">
          <a:xfrm>
            <a:off x="533400" y="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200" dirty="0">
                <a:solidFill>
                  <a:srgbClr val="561715"/>
                </a:solidFill>
                <a:latin typeface="+mj-lt"/>
              </a:rPr>
              <a:t>Useful Purposes for Storytelling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0963" name="Text Box 6"/>
          <p:cNvSpPr txBox="1">
            <a:spLocks noChangeArrowheads="1"/>
          </p:cNvSpPr>
          <p:nvPr/>
        </p:nvSpPr>
        <p:spPr bwMode="auto">
          <a:xfrm>
            <a:off x="609600" y="990600"/>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dirty="0" smtClean="0">
                <a:solidFill>
                  <a:srgbClr val="52240B"/>
                </a:solidFill>
                <a:latin typeface="+mn-lt"/>
              </a:rPr>
              <a:t>      Therapeutic </a:t>
            </a:r>
            <a:r>
              <a:rPr lang="en-US" dirty="0">
                <a:solidFill>
                  <a:srgbClr val="52240B"/>
                </a:solidFill>
                <a:latin typeface="+mn-lt"/>
              </a:rPr>
              <a:t>stories work best when they </a:t>
            </a:r>
            <a:r>
              <a:rPr lang="en-US" dirty="0" smtClean="0">
                <a:solidFill>
                  <a:srgbClr val="52240B"/>
                </a:solidFill>
                <a:latin typeface="+mn-lt"/>
              </a:rPr>
              <a:t>are non-threatening &amp; </a:t>
            </a:r>
            <a:r>
              <a:rPr lang="en-US" dirty="0">
                <a:solidFill>
                  <a:srgbClr val="52240B"/>
                </a:solidFill>
                <a:latin typeface="+mn-lt"/>
              </a:rPr>
              <a:t>when they foster independence </a:t>
            </a:r>
            <a:r>
              <a:rPr lang="en-US" dirty="0" smtClean="0">
                <a:solidFill>
                  <a:srgbClr val="52240B"/>
                </a:solidFill>
                <a:latin typeface="+mn-lt"/>
              </a:rPr>
              <a:t>&amp; inter- dependence</a:t>
            </a:r>
            <a:r>
              <a:rPr lang="en-US" dirty="0">
                <a:solidFill>
                  <a:srgbClr val="52240B"/>
                </a:solidFill>
                <a:latin typeface="+mn-lt"/>
              </a:rPr>
              <a:t>, sidestep </a:t>
            </a:r>
            <a:r>
              <a:rPr lang="en-US" dirty="0" smtClean="0">
                <a:solidFill>
                  <a:srgbClr val="52240B"/>
                </a:solidFill>
                <a:latin typeface="+mn-lt"/>
              </a:rPr>
              <a:t>resistances </a:t>
            </a:r>
            <a:r>
              <a:rPr lang="en-US" dirty="0">
                <a:solidFill>
                  <a:srgbClr val="52240B"/>
                </a:solidFill>
                <a:latin typeface="+mn-lt"/>
              </a:rPr>
              <a:t>to change, increase flexibility, make family positions and member ideas more memorable, &amp;</a:t>
            </a:r>
            <a:r>
              <a:rPr lang="en-US" dirty="0" smtClean="0">
                <a:solidFill>
                  <a:srgbClr val="52240B"/>
                </a:solidFill>
                <a:latin typeface="+mn-lt"/>
              </a:rPr>
              <a:t> </a:t>
            </a:r>
            <a:r>
              <a:rPr lang="en-US" dirty="0">
                <a:solidFill>
                  <a:srgbClr val="52240B"/>
                </a:solidFill>
                <a:latin typeface="+mn-lt"/>
              </a:rPr>
              <a:t>mobilize the problem-solving resources of the family</a:t>
            </a:r>
            <a:r>
              <a:rPr lang="en-US" dirty="0" smtClean="0">
                <a:solidFill>
                  <a:srgbClr val="52240B"/>
                </a:solidFill>
                <a:latin typeface="+mn-lt"/>
              </a:rPr>
              <a:t>.</a:t>
            </a:r>
          </a:p>
          <a:p>
            <a:endParaRPr lang="en-US" dirty="0">
              <a:solidFill>
                <a:srgbClr val="52240B"/>
              </a:solidFill>
              <a:latin typeface="+mn-lt"/>
            </a:endParaRPr>
          </a:p>
          <a:p>
            <a:r>
              <a:rPr lang="en-US" dirty="0" smtClean="0">
                <a:solidFill>
                  <a:srgbClr val="52240B"/>
                </a:solidFill>
                <a:latin typeface="+mn-lt"/>
              </a:rPr>
              <a:t>      Storytelling </a:t>
            </a:r>
            <a:r>
              <a:rPr lang="en-US" dirty="0">
                <a:solidFill>
                  <a:srgbClr val="52240B"/>
                </a:solidFill>
                <a:latin typeface="+mn-lt"/>
              </a:rPr>
              <a:t>can be transformative. It can help those </a:t>
            </a:r>
            <a:r>
              <a:rPr lang="en-US" dirty="0" smtClean="0">
                <a:solidFill>
                  <a:srgbClr val="52240B"/>
                </a:solidFill>
                <a:latin typeface="+mn-lt"/>
              </a:rPr>
              <a:t>stuck </a:t>
            </a:r>
            <a:r>
              <a:rPr lang="en-US" dirty="0">
                <a:solidFill>
                  <a:srgbClr val="52240B"/>
                </a:solidFill>
                <a:latin typeface="+mn-lt"/>
              </a:rPr>
              <a:t>inside a traumatic situation to envision a better ending.</a:t>
            </a:r>
          </a:p>
          <a:p>
            <a:endParaRPr lang="en-US" dirty="0">
              <a:solidFill>
                <a:srgbClr val="52240B"/>
              </a:solidFill>
              <a:latin typeface="+mn-lt"/>
            </a:endParaRPr>
          </a:p>
          <a:p>
            <a:r>
              <a:rPr lang="en-US" b="1" dirty="0" smtClean="0">
                <a:solidFill>
                  <a:srgbClr val="52240B"/>
                </a:solidFill>
                <a:latin typeface="+mn-lt"/>
              </a:rPr>
              <a:t>      </a:t>
            </a:r>
            <a:endParaRPr lang="en-US" b="1" dirty="0">
              <a:solidFill>
                <a:srgbClr val="52240B"/>
              </a:solidFill>
              <a:latin typeface="+mn-lt"/>
            </a:endParaRPr>
          </a:p>
        </p:txBody>
      </p:sp>
      <p:sp>
        <p:nvSpPr>
          <p:cNvPr id="40964" name="Rectangle 4"/>
          <p:cNvSpPr>
            <a:spLocks noChangeArrowheads="1"/>
          </p:cNvSpPr>
          <p:nvPr/>
        </p:nvSpPr>
        <p:spPr bwMode="auto">
          <a:xfrm>
            <a:off x="571500" y="-153640"/>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200" dirty="0">
                <a:solidFill>
                  <a:srgbClr val="561715"/>
                </a:solidFill>
                <a:latin typeface="+mj-lt"/>
              </a:rPr>
              <a:t>Useful Purposes for </a:t>
            </a:r>
            <a:r>
              <a:rPr lang="en-US" sz="3200" dirty="0" smtClean="0">
                <a:solidFill>
                  <a:srgbClr val="561715"/>
                </a:solidFill>
                <a:latin typeface="+mj-lt"/>
              </a:rPr>
              <a:t/>
            </a:r>
            <a:br>
              <a:rPr lang="en-US" sz="3200" dirty="0" smtClean="0">
                <a:solidFill>
                  <a:srgbClr val="561715"/>
                </a:solidFill>
                <a:latin typeface="+mj-lt"/>
              </a:rPr>
            </a:br>
            <a:r>
              <a:rPr lang="en-US" sz="3200" dirty="0" smtClean="0">
                <a:solidFill>
                  <a:srgbClr val="561715"/>
                </a:solidFill>
                <a:latin typeface="+mj-lt"/>
              </a:rPr>
              <a:t>Storytelling (continued)</a:t>
            </a:r>
            <a:endParaRPr lang="en-US" sz="3200" dirty="0">
              <a:solidFill>
                <a:srgbClr val="561715"/>
              </a:solidFill>
              <a:latin typeface="+mj-lt"/>
            </a:endParaRPr>
          </a:p>
        </p:txBody>
      </p:sp>
    </p:spTree>
    <p:extLst>
      <p:ext uri="{BB962C8B-B14F-4D97-AF65-F5344CB8AC3E}">
        <p14:creationId xmlns:p14="http://schemas.microsoft.com/office/powerpoint/2010/main" val="2473255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0963" name="Text Box 6"/>
          <p:cNvSpPr txBox="1">
            <a:spLocks noChangeArrowheads="1"/>
          </p:cNvSpPr>
          <p:nvPr/>
        </p:nvSpPr>
        <p:spPr bwMode="auto">
          <a:xfrm>
            <a:off x="495300" y="1721004"/>
            <a:ext cx="8153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dirty="0">
              <a:solidFill>
                <a:srgbClr val="52240B"/>
              </a:solidFill>
              <a:latin typeface="+mn-lt"/>
            </a:endParaRPr>
          </a:p>
          <a:p>
            <a:r>
              <a:rPr lang="en-US" sz="3200" b="1" dirty="0" smtClean="0">
                <a:solidFill>
                  <a:srgbClr val="52240B"/>
                </a:solidFill>
                <a:latin typeface="+mn-lt"/>
              </a:rPr>
              <a:t>Somewhere within the wide resources of a client, are stories of courage, optimism, overcoming difficulties, &amp; surviving. There are stories of connection, cooperation, caring, and competence. </a:t>
            </a:r>
            <a:endParaRPr lang="en-US" sz="3200" b="1" dirty="0">
              <a:solidFill>
                <a:srgbClr val="52240B"/>
              </a:solidFill>
              <a:latin typeface="+mn-lt"/>
            </a:endParaRPr>
          </a:p>
        </p:txBody>
      </p:sp>
      <p:sp>
        <p:nvSpPr>
          <p:cNvPr id="40964" name="Rectangle 4"/>
          <p:cNvSpPr>
            <a:spLocks noChangeArrowheads="1"/>
          </p:cNvSpPr>
          <p:nvPr/>
        </p:nvSpPr>
        <p:spPr bwMode="auto">
          <a:xfrm>
            <a:off x="571500" y="-153640"/>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200" dirty="0">
                <a:solidFill>
                  <a:srgbClr val="561715"/>
                </a:solidFill>
                <a:latin typeface="+mj-lt"/>
              </a:rPr>
              <a:t>Useful Purposes for </a:t>
            </a:r>
            <a:r>
              <a:rPr lang="en-US" sz="3200" dirty="0" smtClean="0">
                <a:solidFill>
                  <a:srgbClr val="561715"/>
                </a:solidFill>
                <a:latin typeface="+mj-lt"/>
              </a:rPr>
              <a:t/>
            </a:r>
            <a:br>
              <a:rPr lang="en-US" sz="3200" dirty="0" smtClean="0">
                <a:solidFill>
                  <a:srgbClr val="561715"/>
                </a:solidFill>
                <a:latin typeface="+mj-lt"/>
              </a:rPr>
            </a:br>
            <a:r>
              <a:rPr lang="en-US" sz="3200" dirty="0" smtClean="0">
                <a:solidFill>
                  <a:srgbClr val="561715"/>
                </a:solidFill>
                <a:latin typeface="+mj-lt"/>
              </a:rPr>
              <a:t>Storytelling (continued)</a:t>
            </a:r>
            <a:endParaRPr lang="en-US" sz="3200" dirty="0">
              <a:solidFill>
                <a:srgbClr val="561715"/>
              </a:solidFill>
              <a:latin typeface="+mj-lt"/>
            </a:endParaRPr>
          </a:p>
        </p:txBody>
      </p:sp>
    </p:spTree>
    <p:extLst>
      <p:ext uri="{BB962C8B-B14F-4D97-AF65-F5344CB8AC3E}">
        <p14:creationId xmlns:p14="http://schemas.microsoft.com/office/powerpoint/2010/main" val="3448374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3011" name="Rectangle 4"/>
          <p:cNvSpPr>
            <a:spLocks noChangeArrowheads="1"/>
          </p:cNvSpPr>
          <p:nvPr/>
        </p:nvSpPr>
        <p:spPr bwMode="auto">
          <a:xfrm>
            <a:off x="533400" y="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200" dirty="0">
                <a:solidFill>
                  <a:srgbClr val="561715"/>
                </a:solidFill>
                <a:latin typeface="+mj-lt"/>
              </a:rPr>
              <a:t>Storytelling with Children</a:t>
            </a:r>
          </a:p>
        </p:txBody>
      </p:sp>
      <p:sp>
        <p:nvSpPr>
          <p:cNvPr id="43012" name="Rectangle 5"/>
          <p:cNvSpPr>
            <a:spLocks noChangeArrowheads="1"/>
          </p:cNvSpPr>
          <p:nvPr/>
        </p:nvSpPr>
        <p:spPr bwMode="auto">
          <a:xfrm>
            <a:off x="533400" y="1066800"/>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 typeface="Arial" pitchFamily="34" charset="0"/>
              <a:buChar char="•"/>
            </a:pPr>
            <a:r>
              <a:rPr lang="en-US" dirty="0">
                <a:solidFill>
                  <a:srgbClr val="52240B"/>
                </a:solidFill>
              </a:rPr>
              <a:t>By the age of 3, children generally develop the ability to </a:t>
            </a:r>
            <a:r>
              <a:rPr lang="en-US" dirty="0" smtClean="0">
                <a:solidFill>
                  <a:srgbClr val="52240B"/>
                </a:solidFill>
              </a:rPr>
              <a:t/>
            </a:r>
            <a:br>
              <a:rPr lang="en-US" dirty="0" smtClean="0">
                <a:solidFill>
                  <a:srgbClr val="52240B"/>
                </a:solidFill>
              </a:rPr>
            </a:br>
            <a:r>
              <a:rPr lang="en-US" dirty="0" smtClean="0">
                <a:solidFill>
                  <a:srgbClr val="52240B"/>
                </a:solidFill>
              </a:rPr>
              <a:t>  narrate their </a:t>
            </a:r>
            <a:r>
              <a:rPr lang="en-US" dirty="0">
                <a:solidFill>
                  <a:srgbClr val="52240B"/>
                </a:solidFill>
              </a:rPr>
              <a:t>lives, to tell the story of who they are both </a:t>
            </a:r>
            <a:endParaRPr lang="en-US" dirty="0" smtClean="0">
              <a:solidFill>
                <a:srgbClr val="52240B"/>
              </a:solidFill>
            </a:endParaRPr>
          </a:p>
          <a:p>
            <a:pPr eaLnBrk="0" hangingPunct="0"/>
            <a:r>
              <a:rPr lang="en-US" dirty="0" smtClean="0">
                <a:solidFill>
                  <a:srgbClr val="52240B"/>
                </a:solidFill>
              </a:rPr>
              <a:t>  within </a:t>
            </a:r>
            <a:r>
              <a:rPr lang="en-US" dirty="0">
                <a:solidFill>
                  <a:srgbClr val="52240B"/>
                </a:solidFill>
              </a:rPr>
              <a:t>&amp;</a:t>
            </a:r>
            <a:r>
              <a:rPr lang="en-US" dirty="0" smtClean="0">
                <a:solidFill>
                  <a:srgbClr val="52240B"/>
                </a:solidFill>
              </a:rPr>
              <a:t> outside of </a:t>
            </a:r>
            <a:r>
              <a:rPr lang="en-US" dirty="0">
                <a:solidFill>
                  <a:srgbClr val="52240B"/>
                </a:solidFill>
              </a:rPr>
              <a:t>the family</a:t>
            </a:r>
            <a:r>
              <a:rPr lang="en-US" dirty="0" smtClean="0">
                <a:solidFill>
                  <a:srgbClr val="52240B"/>
                </a:solidFill>
              </a:rPr>
              <a:t>.</a:t>
            </a:r>
            <a:endParaRPr lang="en-US" dirty="0">
              <a:solidFill>
                <a:srgbClr val="52240B"/>
              </a:solidFill>
            </a:endParaRPr>
          </a:p>
          <a:p>
            <a:pPr eaLnBrk="0" hangingPunct="0">
              <a:buFont typeface="Arial" pitchFamily="34" charset="0"/>
              <a:buChar char="•"/>
            </a:pPr>
            <a:r>
              <a:rPr lang="en-US" dirty="0" smtClean="0">
                <a:solidFill>
                  <a:srgbClr val="52240B"/>
                </a:solidFill>
              </a:rPr>
              <a:t>They </a:t>
            </a:r>
            <a:r>
              <a:rPr lang="en-US" dirty="0">
                <a:solidFill>
                  <a:srgbClr val="52240B"/>
                </a:solidFill>
              </a:rPr>
              <a:t>use &amp;</a:t>
            </a:r>
            <a:r>
              <a:rPr lang="en-US" dirty="0" smtClean="0">
                <a:solidFill>
                  <a:srgbClr val="52240B"/>
                </a:solidFill>
              </a:rPr>
              <a:t> </a:t>
            </a:r>
            <a:r>
              <a:rPr lang="en-US" dirty="0">
                <a:solidFill>
                  <a:srgbClr val="52240B"/>
                </a:solidFill>
              </a:rPr>
              <a:t>receive stories as a means of expressing their </a:t>
            </a:r>
            <a:r>
              <a:rPr lang="en-US" dirty="0" smtClean="0">
                <a:solidFill>
                  <a:srgbClr val="52240B"/>
                </a:solidFill>
              </a:rPr>
              <a:t/>
            </a:r>
            <a:br>
              <a:rPr lang="en-US" dirty="0" smtClean="0">
                <a:solidFill>
                  <a:srgbClr val="52240B"/>
                </a:solidFill>
              </a:rPr>
            </a:br>
            <a:r>
              <a:rPr lang="en-US" dirty="0" smtClean="0">
                <a:solidFill>
                  <a:srgbClr val="52240B"/>
                </a:solidFill>
              </a:rPr>
              <a:t>  thoughts &amp; </a:t>
            </a:r>
            <a:r>
              <a:rPr lang="en-US" dirty="0">
                <a:solidFill>
                  <a:srgbClr val="52240B"/>
                </a:solidFill>
              </a:rPr>
              <a:t>feelings, wishes </a:t>
            </a:r>
            <a:r>
              <a:rPr lang="en-US" dirty="0" smtClean="0">
                <a:solidFill>
                  <a:srgbClr val="52240B"/>
                </a:solidFill>
              </a:rPr>
              <a:t>&amp; desires</a:t>
            </a:r>
            <a:r>
              <a:rPr lang="en-US" dirty="0">
                <a:solidFill>
                  <a:srgbClr val="52240B"/>
                </a:solidFill>
              </a:rPr>
              <a:t>, </a:t>
            </a:r>
            <a:r>
              <a:rPr lang="en-US" dirty="0" smtClean="0">
                <a:solidFill>
                  <a:srgbClr val="52240B"/>
                </a:solidFill>
              </a:rPr>
              <a:t/>
            </a:r>
            <a:br>
              <a:rPr lang="en-US" dirty="0" smtClean="0">
                <a:solidFill>
                  <a:srgbClr val="52240B"/>
                </a:solidFill>
              </a:rPr>
            </a:br>
            <a:r>
              <a:rPr lang="en-US" dirty="0" smtClean="0">
                <a:solidFill>
                  <a:srgbClr val="52240B"/>
                </a:solidFill>
              </a:rPr>
              <a:t>  </a:t>
            </a:r>
            <a:r>
              <a:rPr lang="en-US" dirty="0" smtClean="0">
                <a:solidFill>
                  <a:srgbClr val="52240B"/>
                </a:solidFill>
              </a:rPr>
              <a:t>needs &amp; worries; </a:t>
            </a:r>
            <a:r>
              <a:rPr lang="en-US" dirty="0" smtClean="0">
                <a:solidFill>
                  <a:srgbClr val="52240B"/>
                </a:solidFill>
              </a:rPr>
              <a:t>their stories reflect</a:t>
            </a:r>
          </a:p>
          <a:p>
            <a:pPr eaLnBrk="0" hangingPunct="0"/>
            <a:r>
              <a:rPr lang="en-US" dirty="0">
                <a:solidFill>
                  <a:srgbClr val="52240B"/>
                </a:solidFill>
              </a:rPr>
              <a:t> </a:t>
            </a:r>
            <a:r>
              <a:rPr lang="en-US" dirty="0" smtClean="0">
                <a:solidFill>
                  <a:srgbClr val="52240B"/>
                </a:solidFill>
              </a:rPr>
              <a:t> </a:t>
            </a:r>
            <a:r>
              <a:rPr lang="en-US" dirty="0" smtClean="0">
                <a:solidFill>
                  <a:srgbClr val="52240B"/>
                </a:solidFill>
              </a:rPr>
              <a:t>their approach to </a:t>
            </a:r>
            <a:r>
              <a:rPr lang="en-US" dirty="0" smtClean="0">
                <a:solidFill>
                  <a:srgbClr val="52240B"/>
                </a:solidFill>
              </a:rPr>
              <a:t>&amp; models for problem-</a:t>
            </a:r>
          </a:p>
          <a:p>
            <a:pPr eaLnBrk="0" hangingPunct="0"/>
            <a:r>
              <a:rPr lang="en-US" dirty="0">
                <a:solidFill>
                  <a:srgbClr val="52240B"/>
                </a:solidFill>
              </a:rPr>
              <a:t> </a:t>
            </a:r>
            <a:r>
              <a:rPr lang="en-US" dirty="0" smtClean="0">
                <a:solidFill>
                  <a:srgbClr val="52240B"/>
                </a:solidFill>
              </a:rPr>
              <a:t> solving, moral judgment</a:t>
            </a:r>
            <a:r>
              <a:rPr lang="en-US" dirty="0">
                <a:solidFill>
                  <a:srgbClr val="52240B"/>
                </a:solidFill>
              </a:rPr>
              <a:t>, </a:t>
            </a:r>
            <a:r>
              <a:rPr lang="en-US" dirty="0" smtClean="0">
                <a:solidFill>
                  <a:srgbClr val="52240B"/>
                </a:solidFill>
              </a:rPr>
              <a:t>&amp; self-concept. </a:t>
            </a:r>
          </a:p>
          <a:p>
            <a:pPr eaLnBrk="0" hangingPunct="0"/>
            <a:r>
              <a:rPr lang="en-US" dirty="0">
                <a:solidFill>
                  <a:srgbClr val="52240B"/>
                </a:solidFill>
              </a:rPr>
              <a:t> </a:t>
            </a:r>
            <a:r>
              <a:rPr lang="en-US" dirty="0" smtClean="0">
                <a:solidFill>
                  <a:srgbClr val="52240B"/>
                </a:solidFill>
              </a:rPr>
              <a:t> (</a:t>
            </a:r>
            <a:r>
              <a:rPr lang="en-US" dirty="0">
                <a:solidFill>
                  <a:srgbClr val="52240B"/>
                </a:solidFill>
              </a:rPr>
              <a:t>Smith &amp; </a:t>
            </a:r>
            <a:r>
              <a:rPr lang="en-US" dirty="0" err="1" smtClean="0">
                <a:solidFill>
                  <a:srgbClr val="52240B"/>
                </a:solidFill>
              </a:rPr>
              <a:t>Celano</a:t>
            </a:r>
            <a:r>
              <a:rPr lang="en-US" dirty="0">
                <a:solidFill>
                  <a:srgbClr val="52240B"/>
                </a:solidFill>
              </a:rPr>
              <a:t>, 2000)</a:t>
            </a:r>
          </a:p>
          <a:p>
            <a:pPr eaLnBrk="0" hangingPunct="0">
              <a:buFont typeface="Arial" pitchFamily="34" charset="0"/>
              <a:buChar char="•"/>
            </a:pPr>
            <a:r>
              <a:rPr lang="en-US" dirty="0" smtClean="0">
                <a:solidFill>
                  <a:srgbClr val="52240B"/>
                </a:solidFill>
              </a:rPr>
              <a:t>Children </a:t>
            </a:r>
            <a:r>
              <a:rPr lang="en-US" dirty="0">
                <a:solidFill>
                  <a:srgbClr val="52240B"/>
                </a:solidFill>
              </a:rPr>
              <a:t>often reveal mistakes in </a:t>
            </a:r>
            <a:r>
              <a:rPr lang="en-US" dirty="0" smtClean="0">
                <a:solidFill>
                  <a:srgbClr val="52240B"/>
                </a:solidFill>
              </a:rPr>
              <a:t>their</a:t>
            </a:r>
          </a:p>
          <a:p>
            <a:pPr eaLnBrk="0" hangingPunct="0"/>
            <a:r>
              <a:rPr lang="en-US" dirty="0">
                <a:solidFill>
                  <a:srgbClr val="52240B"/>
                </a:solidFill>
              </a:rPr>
              <a:t> </a:t>
            </a:r>
            <a:r>
              <a:rPr lang="en-US" dirty="0" smtClean="0">
                <a:solidFill>
                  <a:srgbClr val="52240B"/>
                </a:solidFill>
              </a:rPr>
              <a:t> goals of </a:t>
            </a:r>
            <a:r>
              <a:rPr lang="en-US" dirty="0">
                <a:solidFill>
                  <a:srgbClr val="52240B"/>
                </a:solidFill>
              </a:rPr>
              <a:t>misbehavior or </a:t>
            </a:r>
            <a:r>
              <a:rPr lang="en-US" dirty="0" smtClean="0">
                <a:solidFill>
                  <a:srgbClr val="52240B"/>
                </a:solidFill>
              </a:rPr>
              <a:t>in the develop-</a:t>
            </a:r>
            <a:br>
              <a:rPr lang="en-US" dirty="0" smtClean="0">
                <a:solidFill>
                  <a:srgbClr val="52240B"/>
                </a:solidFill>
              </a:rPr>
            </a:br>
            <a:r>
              <a:rPr lang="en-US" dirty="0" smtClean="0">
                <a:solidFill>
                  <a:srgbClr val="52240B"/>
                </a:solidFill>
              </a:rPr>
              <a:t>  </a:t>
            </a:r>
            <a:r>
              <a:rPr lang="en-US" dirty="0" err="1" smtClean="0">
                <a:solidFill>
                  <a:srgbClr val="52240B"/>
                </a:solidFill>
              </a:rPr>
              <a:t>ment</a:t>
            </a:r>
            <a:r>
              <a:rPr lang="en-US" dirty="0" smtClean="0">
                <a:solidFill>
                  <a:srgbClr val="52240B"/>
                </a:solidFill>
              </a:rPr>
              <a:t> </a:t>
            </a:r>
            <a:r>
              <a:rPr lang="en-US" dirty="0">
                <a:solidFill>
                  <a:srgbClr val="52240B"/>
                </a:solidFill>
              </a:rPr>
              <a:t>of </a:t>
            </a:r>
            <a:r>
              <a:rPr lang="en-US" dirty="0" smtClean="0">
                <a:solidFill>
                  <a:srgbClr val="52240B"/>
                </a:solidFill>
              </a:rPr>
              <a:t>adolescent </a:t>
            </a:r>
            <a:r>
              <a:rPr lang="en-US" dirty="0">
                <a:solidFill>
                  <a:srgbClr val="52240B"/>
                </a:solidFill>
              </a:rPr>
              <a:t>lifestyles</a:t>
            </a:r>
            <a:r>
              <a:rPr lang="en-US" sz="2200" dirty="0">
                <a:solidFill>
                  <a:srgbClr val="52240B"/>
                </a:solidFill>
              </a:rPr>
              <a:t>.</a:t>
            </a:r>
          </a:p>
        </p:txBody>
      </p:sp>
      <p:pic>
        <p:nvPicPr>
          <p:cNvPr id="43013" name="Picture 2" descr="http://sp.life123.com/bm.pix/storytelling2.s600x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412" y="2667000"/>
            <a:ext cx="23907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5059" name="Text Box 6"/>
          <p:cNvSpPr txBox="1">
            <a:spLocks noChangeArrowheads="1"/>
          </p:cNvSpPr>
          <p:nvPr/>
        </p:nvSpPr>
        <p:spPr bwMode="auto">
          <a:xfrm>
            <a:off x="609600" y="990600"/>
            <a:ext cx="815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pPr>
            <a:r>
              <a:rPr lang="en-US" sz="1600"/>
              <a:t> </a:t>
            </a:r>
            <a:endParaRPr lang="en-US" sz="1600">
              <a:solidFill>
                <a:srgbClr val="52240B"/>
              </a:solidFill>
              <a:latin typeface="Times  "/>
            </a:endParaRPr>
          </a:p>
        </p:txBody>
      </p:sp>
      <p:sp>
        <p:nvSpPr>
          <p:cNvPr id="45060" name="Rectangle 4"/>
          <p:cNvSpPr>
            <a:spLocks noChangeArrowheads="1"/>
          </p:cNvSpPr>
          <p:nvPr/>
        </p:nvSpPr>
        <p:spPr bwMode="auto">
          <a:xfrm>
            <a:off x="533400" y="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600" dirty="0">
                <a:solidFill>
                  <a:srgbClr val="561715"/>
                </a:solidFill>
                <a:latin typeface="Times" pitchFamily="18" charset="0"/>
              </a:rPr>
              <a:t>Mutual Storytelling</a:t>
            </a:r>
            <a:endParaRPr lang="en-US" sz="3600" dirty="0">
              <a:solidFill>
                <a:srgbClr val="561715"/>
              </a:solidFill>
            </a:endParaRPr>
          </a:p>
        </p:txBody>
      </p:sp>
      <p:sp>
        <p:nvSpPr>
          <p:cNvPr id="45061" name="Rectangle 6"/>
          <p:cNvSpPr>
            <a:spLocks noChangeArrowheads="1"/>
          </p:cNvSpPr>
          <p:nvPr/>
        </p:nvSpPr>
        <p:spPr bwMode="auto">
          <a:xfrm>
            <a:off x="533400" y="1328738"/>
            <a:ext cx="8077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dirty="0">
                <a:solidFill>
                  <a:srgbClr val="52240B"/>
                </a:solidFill>
              </a:rPr>
              <a:t> </a:t>
            </a:r>
            <a:r>
              <a:rPr lang="en-US" dirty="0" smtClean="0">
                <a:solidFill>
                  <a:srgbClr val="52240B"/>
                </a:solidFill>
              </a:rPr>
              <a:t>     Gardner </a:t>
            </a:r>
            <a:r>
              <a:rPr lang="en-US" dirty="0">
                <a:solidFill>
                  <a:srgbClr val="52240B"/>
                </a:solidFill>
              </a:rPr>
              <a:t>(1986) considered therapeutic storytelling with children to be a metaphorical process that reveals the child’s thoughts, feelings, goals, and interpretations of self and others. His approach started with a request that the child tell him a story that has a beginning, middle, and end. Paying attention to the characters and meaning of the child’s story, Gardner would then create one of his own, using the same characters in the same plot, but with a different ending, one that provided the child with alternatives or more socially acceptable ways to solve problems and conflicts</a:t>
            </a:r>
            <a:r>
              <a:rPr lang="en-US" dirty="0" smtClean="0">
                <a:solidFill>
                  <a:srgbClr val="52240B"/>
                </a:solidFill>
              </a:rPr>
              <a:t>.</a:t>
            </a:r>
            <a:endParaRPr lang="en-US" dirty="0">
              <a:solidFill>
                <a:srgbClr val="52240B"/>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5059" name="Text Box 6"/>
          <p:cNvSpPr txBox="1">
            <a:spLocks noChangeArrowheads="1"/>
          </p:cNvSpPr>
          <p:nvPr/>
        </p:nvSpPr>
        <p:spPr bwMode="auto">
          <a:xfrm>
            <a:off x="609600" y="990600"/>
            <a:ext cx="815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pPr>
            <a:r>
              <a:rPr lang="en-US" sz="1600"/>
              <a:t> </a:t>
            </a:r>
            <a:endParaRPr lang="en-US" sz="1600">
              <a:solidFill>
                <a:srgbClr val="52240B"/>
              </a:solidFill>
              <a:latin typeface="Times  "/>
            </a:endParaRPr>
          </a:p>
        </p:txBody>
      </p:sp>
      <p:sp>
        <p:nvSpPr>
          <p:cNvPr id="45060" name="Rectangle 4"/>
          <p:cNvSpPr>
            <a:spLocks noChangeArrowheads="1"/>
          </p:cNvSpPr>
          <p:nvPr/>
        </p:nvSpPr>
        <p:spPr bwMode="auto">
          <a:xfrm>
            <a:off x="533400" y="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600" dirty="0">
                <a:solidFill>
                  <a:srgbClr val="561715"/>
                </a:solidFill>
                <a:latin typeface="Times" pitchFamily="18" charset="0"/>
              </a:rPr>
              <a:t>Mutual </a:t>
            </a:r>
            <a:r>
              <a:rPr lang="en-US" sz="3600" dirty="0" smtClean="0">
                <a:solidFill>
                  <a:srgbClr val="561715"/>
                </a:solidFill>
                <a:latin typeface="Times" pitchFamily="18" charset="0"/>
              </a:rPr>
              <a:t>Storytelling (Continued)</a:t>
            </a:r>
            <a:endParaRPr lang="en-US" sz="3600" dirty="0">
              <a:solidFill>
                <a:srgbClr val="561715"/>
              </a:solidFill>
            </a:endParaRPr>
          </a:p>
        </p:txBody>
      </p:sp>
      <p:sp>
        <p:nvSpPr>
          <p:cNvPr id="45061" name="Rectangle 6"/>
          <p:cNvSpPr>
            <a:spLocks noChangeArrowheads="1"/>
          </p:cNvSpPr>
          <p:nvPr/>
        </p:nvSpPr>
        <p:spPr bwMode="auto">
          <a:xfrm>
            <a:off x="457200" y="1957100"/>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dirty="0" err="1" smtClean="0">
                <a:solidFill>
                  <a:srgbClr val="52240B"/>
                </a:solidFill>
              </a:rPr>
              <a:t>Scorzelli</a:t>
            </a:r>
            <a:r>
              <a:rPr lang="en-US" dirty="0" smtClean="0">
                <a:solidFill>
                  <a:srgbClr val="52240B"/>
                </a:solidFill>
              </a:rPr>
              <a:t> </a:t>
            </a:r>
            <a:r>
              <a:rPr lang="en-US" dirty="0">
                <a:solidFill>
                  <a:srgbClr val="52240B"/>
                </a:solidFill>
              </a:rPr>
              <a:t>and Gold (1999) asked children to complete a story that starts with the opening, “Once upon a time . . .” The story developed by the child is written either by the child or the counselor, depending on the child’s abilities. </a:t>
            </a:r>
            <a:endParaRPr lang="en-US" dirty="0" smtClean="0">
              <a:solidFill>
                <a:srgbClr val="52240B"/>
              </a:solidFill>
            </a:endParaRPr>
          </a:p>
          <a:p>
            <a:pPr eaLnBrk="0" hangingPunct="0"/>
            <a:endParaRPr lang="en-US" dirty="0">
              <a:solidFill>
                <a:srgbClr val="52240B"/>
              </a:solidFill>
            </a:endParaRPr>
          </a:p>
          <a:p>
            <a:pPr eaLnBrk="0" hangingPunct="0">
              <a:buFont typeface="Arial" pitchFamily="34" charset="0"/>
              <a:buChar char="•"/>
            </a:pPr>
            <a:r>
              <a:rPr lang="en-US" dirty="0" err="1">
                <a:solidFill>
                  <a:srgbClr val="52240B"/>
                </a:solidFill>
              </a:rPr>
              <a:t>Kottman</a:t>
            </a:r>
            <a:r>
              <a:rPr lang="en-US" dirty="0">
                <a:solidFill>
                  <a:srgbClr val="52240B"/>
                </a:solidFill>
              </a:rPr>
              <a:t> (2011) employed a similar intervention in Adlerian play therapy, inviting the child to develop a story with her.</a:t>
            </a:r>
          </a:p>
        </p:txBody>
      </p:sp>
    </p:spTree>
    <p:extLst>
      <p:ext uri="{BB962C8B-B14F-4D97-AF65-F5344CB8AC3E}">
        <p14:creationId xmlns:p14="http://schemas.microsoft.com/office/powerpoint/2010/main" val="751313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7107" name="Rectangle 4"/>
          <p:cNvSpPr>
            <a:spLocks noChangeArrowheads="1"/>
          </p:cNvSpPr>
          <p:nvPr/>
        </p:nvSpPr>
        <p:spPr bwMode="auto">
          <a:xfrm>
            <a:off x="533400" y="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3600" dirty="0">
                <a:solidFill>
                  <a:srgbClr val="561715"/>
                </a:solidFill>
                <a:latin typeface="+mj-lt"/>
              </a:rPr>
              <a:t>Redirecting Stories</a:t>
            </a:r>
          </a:p>
        </p:txBody>
      </p:sp>
      <p:sp>
        <p:nvSpPr>
          <p:cNvPr id="47108" name="Rectangle 6"/>
          <p:cNvSpPr>
            <a:spLocks noChangeArrowheads="1"/>
          </p:cNvSpPr>
          <p:nvPr/>
        </p:nvSpPr>
        <p:spPr bwMode="auto">
          <a:xfrm>
            <a:off x="533400" y="1219200"/>
            <a:ext cx="807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 typeface="Arial" pitchFamily="34" charset="0"/>
              <a:buChar char="•"/>
            </a:pPr>
            <a:r>
              <a:rPr lang="en-US" dirty="0">
                <a:solidFill>
                  <a:srgbClr val="52240B"/>
                </a:solidFill>
              </a:rPr>
              <a:t>Redirecting stories are stories that intend a </a:t>
            </a:r>
            <a:r>
              <a:rPr lang="en-US" dirty="0" smtClean="0">
                <a:solidFill>
                  <a:srgbClr val="52240B"/>
                </a:solidFill>
              </a:rPr>
              <a:t>change </a:t>
            </a:r>
            <a:r>
              <a:rPr lang="en-US" dirty="0">
                <a:solidFill>
                  <a:srgbClr val="52240B"/>
                </a:solidFill>
              </a:rPr>
              <a:t>in </a:t>
            </a:r>
            <a:r>
              <a:rPr lang="en-US" dirty="0" smtClean="0">
                <a:solidFill>
                  <a:srgbClr val="52240B"/>
                </a:solidFill>
              </a:rPr>
              <a:t>direction </a:t>
            </a:r>
            <a:r>
              <a:rPr lang="en-US" dirty="0">
                <a:solidFill>
                  <a:srgbClr val="52240B"/>
                </a:solidFill>
              </a:rPr>
              <a:t>that shift an understanding, belief, or value; or that challenge, counteract, or dispute aspects of the prevailing story.  </a:t>
            </a:r>
          </a:p>
          <a:p>
            <a:pPr eaLnBrk="0" hangingPunct="0">
              <a:buFont typeface="Arial" pitchFamily="34" charset="0"/>
              <a:buChar char="•"/>
            </a:pPr>
            <a:endParaRPr lang="en-US" dirty="0">
              <a:solidFill>
                <a:srgbClr val="52240B"/>
              </a:solidFill>
            </a:endParaRPr>
          </a:p>
          <a:p>
            <a:pPr eaLnBrk="0" hangingPunct="0">
              <a:buFont typeface="Arial" pitchFamily="34" charset="0"/>
              <a:buChar char="•"/>
            </a:pPr>
            <a:r>
              <a:rPr lang="en-US" dirty="0">
                <a:solidFill>
                  <a:srgbClr val="52240B"/>
                </a:solidFill>
              </a:rPr>
              <a:t>Examples? </a:t>
            </a:r>
          </a:p>
        </p:txBody>
      </p:sp>
      <p:pic>
        <p:nvPicPr>
          <p:cNvPr id="47109" name="Picture 2" descr="https://encrypted-tbn1.google.com/images?q=tbn:ANd9GcT58Wc7G_l8TCsHAFQEEeORVt3OAxOUUEW78Bs-H7zwIRy-Dco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048000"/>
            <a:ext cx="441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9155" name="Rectangle 4"/>
          <p:cNvSpPr>
            <a:spLocks noChangeArrowheads="1"/>
          </p:cNvSpPr>
          <p:nvPr/>
        </p:nvSpPr>
        <p:spPr bwMode="auto">
          <a:xfrm>
            <a:off x="533400" y="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3600" dirty="0">
                <a:solidFill>
                  <a:srgbClr val="561715"/>
                </a:solidFill>
                <a:latin typeface="+mj-lt"/>
              </a:rPr>
              <a:t>Conclusion</a:t>
            </a:r>
          </a:p>
        </p:txBody>
      </p:sp>
      <p:sp>
        <p:nvSpPr>
          <p:cNvPr id="49156" name="Rectangle 6"/>
          <p:cNvSpPr>
            <a:spLocks noChangeArrowheads="1"/>
          </p:cNvSpPr>
          <p:nvPr/>
        </p:nvSpPr>
        <p:spPr bwMode="auto">
          <a:xfrm>
            <a:off x="503208" y="2511098"/>
            <a:ext cx="807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dirty="0" smtClean="0">
                <a:solidFill>
                  <a:srgbClr val="52240B"/>
                </a:solidFill>
              </a:rPr>
              <a:t>      Both self-disclosure &amp; storytelling, as interventions, </a:t>
            </a:r>
            <a:r>
              <a:rPr lang="en-US" dirty="0">
                <a:solidFill>
                  <a:srgbClr val="52240B"/>
                </a:solidFill>
              </a:rPr>
              <a:t>can move the focus of therapy away from the clients &amp;</a:t>
            </a:r>
            <a:r>
              <a:rPr lang="en-US" dirty="0" smtClean="0">
                <a:solidFill>
                  <a:srgbClr val="52240B"/>
                </a:solidFill>
              </a:rPr>
              <a:t> </a:t>
            </a:r>
            <a:r>
              <a:rPr lang="en-US" dirty="0">
                <a:solidFill>
                  <a:srgbClr val="52240B"/>
                </a:solidFill>
              </a:rPr>
              <a:t>onto the </a:t>
            </a:r>
            <a:r>
              <a:rPr lang="en-US" dirty="0" smtClean="0">
                <a:solidFill>
                  <a:srgbClr val="52240B"/>
                </a:solidFill>
              </a:rPr>
              <a:t>counselor or </a:t>
            </a:r>
            <a:r>
              <a:rPr lang="en-US" dirty="0">
                <a:solidFill>
                  <a:srgbClr val="52240B"/>
                </a:solidFill>
              </a:rPr>
              <a:t>imply that the family </a:t>
            </a:r>
            <a:r>
              <a:rPr lang="en-US" dirty="0" smtClean="0">
                <a:solidFill>
                  <a:srgbClr val="52240B"/>
                </a:solidFill>
              </a:rPr>
              <a:t>or its </a:t>
            </a:r>
            <a:r>
              <a:rPr lang="en-US" dirty="0">
                <a:solidFill>
                  <a:srgbClr val="52240B"/>
                </a:solidFill>
              </a:rPr>
              <a:t>members should become like the </a:t>
            </a:r>
            <a:r>
              <a:rPr lang="en-US" dirty="0" smtClean="0">
                <a:solidFill>
                  <a:srgbClr val="52240B"/>
                </a:solidFill>
              </a:rPr>
              <a:t>therapist—or even</a:t>
            </a:r>
            <a:r>
              <a:rPr lang="en-US" dirty="0">
                <a:solidFill>
                  <a:srgbClr val="52240B"/>
                </a:solidFill>
              </a:rPr>
              <a:t>, inadvertently, support one </a:t>
            </a:r>
            <a:r>
              <a:rPr lang="en-US" dirty="0" smtClean="0">
                <a:solidFill>
                  <a:srgbClr val="52240B"/>
                </a:solidFill>
              </a:rPr>
              <a:t>family </a:t>
            </a:r>
            <a:r>
              <a:rPr lang="en-US" dirty="0">
                <a:solidFill>
                  <a:srgbClr val="52240B"/>
                </a:solidFill>
              </a:rPr>
              <a:t>member while undermining another</a:t>
            </a:r>
            <a:r>
              <a:rPr lang="en-US" dirty="0" smtClean="0">
                <a:solidFill>
                  <a:srgbClr val="52240B"/>
                </a:solidFill>
              </a:rPr>
              <a:t>.</a:t>
            </a:r>
            <a:endParaRPr lang="en-US" dirty="0">
              <a:solidFill>
                <a:srgbClr val="52240B"/>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sz="4400" dirty="0" smtClean="0">
                <a:solidFill>
                  <a:srgbClr val="561715"/>
                </a:solidFill>
                <a:latin typeface="+mj-lt"/>
              </a:rPr>
              <a:t>Self-Disclosure (Cont.) </a:t>
            </a:r>
            <a:endParaRPr lang="en-US" dirty="0">
              <a:solidFill>
                <a:srgbClr val="561715"/>
              </a:solidFill>
              <a:latin typeface="+mj-lt"/>
            </a:endParaRPr>
          </a:p>
        </p:txBody>
      </p:sp>
      <p:sp>
        <p:nvSpPr>
          <p:cNvPr id="4102" name="Text Box 6"/>
          <p:cNvSpPr txBox="1">
            <a:spLocks noChangeArrowheads="1"/>
          </p:cNvSpPr>
          <p:nvPr/>
        </p:nvSpPr>
        <p:spPr bwMode="auto">
          <a:xfrm>
            <a:off x="533400" y="1066800"/>
            <a:ext cx="8153400" cy="5016758"/>
          </a:xfrm>
          <a:prstGeom prst="rect">
            <a:avLst/>
          </a:prstGeom>
          <a:noFill/>
          <a:ln w="9525">
            <a:noFill/>
            <a:miter lim="800000"/>
            <a:headEnd/>
            <a:tailEnd/>
          </a:ln>
        </p:spPr>
        <p:txBody>
          <a:bodyPr>
            <a:spAutoFit/>
          </a:bodyPr>
          <a:lstStyle/>
          <a:p>
            <a:pPr marL="0" lvl="8" eaLnBrk="0" fontAlgn="base" hangingPunct="0">
              <a:spcBef>
                <a:spcPct val="0"/>
              </a:spcBef>
              <a:spcAft>
                <a:spcPct val="0"/>
              </a:spcAft>
              <a:defRPr/>
            </a:pPr>
            <a:r>
              <a:rPr lang="en-US" dirty="0">
                <a:solidFill>
                  <a:srgbClr val="64390C"/>
                </a:solidFill>
                <a:latin typeface="+mj-lt"/>
                <a:ea typeface="ＭＳ Ｐゴシック" pitchFamily="1" charset="-128"/>
              </a:rPr>
              <a:t>Interaction that “reveal reactions and responses to the client as they arise in session [self-involving]” (Knox, Hess, Petersen &amp; Hill, 1997, p. 275) </a:t>
            </a:r>
          </a:p>
          <a:p>
            <a:pPr eaLnBrk="0" hangingPunct="0">
              <a:buFontTx/>
              <a:buChar char="•"/>
              <a:defRPr/>
            </a:pPr>
            <a:endParaRPr lang="en-US" dirty="0">
              <a:solidFill>
                <a:srgbClr val="64390C"/>
              </a:solidFill>
              <a:latin typeface="+mj-lt"/>
              <a:ea typeface="ＭＳ Ｐゴシック" pitchFamily="1" charset="-128"/>
            </a:endParaRPr>
          </a:p>
          <a:p>
            <a:pPr eaLnBrk="0" hangingPunct="0">
              <a:buFontTx/>
              <a:buChar char="•"/>
              <a:defRPr/>
            </a:pPr>
            <a:r>
              <a:rPr lang="en-US" dirty="0">
                <a:solidFill>
                  <a:srgbClr val="64390C"/>
                </a:solidFill>
                <a:latin typeface="+mj-lt"/>
                <a:ea typeface="ＭＳ Ｐゴシック" pitchFamily="1" charset="-128"/>
              </a:rPr>
              <a:t>This facilitates</a:t>
            </a:r>
          </a:p>
          <a:p>
            <a:pPr lvl="1" eaLnBrk="0" hangingPunct="0">
              <a:buFontTx/>
              <a:buChar char="•"/>
              <a:defRPr/>
            </a:pPr>
            <a:r>
              <a:rPr lang="en-US" dirty="0">
                <a:solidFill>
                  <a:srgbClr val="64390C"/>
                </a:solidFill>
                <a:latin typeface="+mj-lt"/>
                <a:ea typeface="ＭＳ Ｐゴシック" pitchFamily="1" charset="-128"/>
              </a:rPr>
              <a:t>Client understanding of how they are experienced</a:t>
            </a:r>
          </a:p>
          <a:p>
            <a:pPr lvl="1" eaLnBrk="0" hangingPunct="0">
              <a:buFontTx/>
              <a:buChar char="•"/>
              <a:defRPr/>
            </a:pPr>
            <a:r>
              <a:rPr lang="en-US" dirty="0">
                <a:solidFill>
                  <a:srgbClr val="64390C"/>
                </a:solidFill>
                <a:latin typeface="+mj-lt"/>
                <a:ea typeface="ＭＳ Ｐゴシック" pitchFamily="1" charset="-128"/>
              </a:rPr>
              <a:t>Reveal mistaken goals or notions</a:t>
            </a:r>
          </a:p>
          <a:p>
            <a:pPr lvl="1" eaLnBrk="0" hangingPunct="0">
              <a:buFontTx/>
              <a:buChar char="•"/>
              <a:defRPr/>
            </a:pPr>
            <a:r>
              <a:rPr lang="en-US" dirty="0">
                <a:solidFill>
                  <a:srgbClr val="64390C"/>
                </a:solidFill>
                <a:latin typeface="+mj-lt"/>
                <a:ea typeface="ＭＳ Ｐゴシック" pitchFamily="1" charset="-128"/>
              </a:rPr>
              <a:t>Declare alternative perspectives</a:t>
            </a:r>
          </a:p>
          <a:p>
            <a:pPr lvl="1" eaLnBrk="0" hangingPunct="0">
              <a:buFontTx/>
              <a:buChar char="•"/>
              <a:defRPr/>
            </a:pPr>
            <a:r>
              <a:rPr lang="en-US" dirty="0">
                <a:solidFill>
                  <a:srgbClr val="64390C"/>
                </a:solidFill>
                <a:latin typeface="+mj-lt"/>
                <a:ea typeface="ＭＳ Ｐゴシック" pitchFamily="1" charset="-128"/>
              </a:rPr>
              <a:t>Create options</a:t>
            </a:r>
          </a:p>
          <a:p>
            <a:pPr lvl="1" eaLnBrk="0" hangingPunct="0">
              <a:buFontTx/>
              <a:buChar char="•"/>
              <a:defRPr/>
            </a:pPr>
            <a:r>
              <a:rPr lang="en-US" dirty="0">
                <a:solidFill>
                  <a:srgbClr val="64390C"/>
                </a:solidFill>
                <a:latin typeface="+mj-lt"/>
                <a:ea typeface="ＭＳ Ｐゴシック" pitchFamily="1" charset="-128"/>
              </a:rPr>
              <a:t>Stimulate movement in the process of change</a:t>
            </a:r>
          </a:p>
          <a:p>
            <a:pPr lvl="1" eaLnBrk="0" hangingPunct="0">
              <a:defRPr/>
            </a:pPr>
            <a:endParaRPr lang="en-US" sz="2000" dirty="0">
              <a:solidFill>
                <a:srgbClr val="64390C"/>
              </a:solidFill>
              <a:latin typeface="+mj-lt"/>
              <a:ea typeface="ＭＳ Ｐゴシック" pitchFamily="1" charset="-128"/>
            </a:endParaRPr>
          </a:p>
          <a:p>
            <a:pPr lvl="8">
              <a:defRPr/>
            </a:pPr>
            <a:endParaRPr lang="en-US" sz="2000" dirty="0">
              <a:solidFill>
                <a:srgbClr val="64390C"/>
              </a:solidFill>
              <a:latin typeface="Times" pitchFamily="1" charset="0"/>
              <a:ea typeface="ＭＳ Ｐゴシック" pitchFamily="1" charset="-128"/>
            </a:endParaRPr>
          </a:p>
          <a:p>
            <a:pPr lvl="8">
              <a:defRPr/>
            </a:pPr>
            <a:endParaRPr lang="en-US" sz="2000" dirty="0">
              <a:solidFill>
                <a:srgbClr val="64390C"/>
              </a:solidFill>
              <a:latin typeface="Times" pitchFamily="1" charset="0"/>
              <a:ea typeface="ＭＳ Ｐゴシック" pitchFamily="1" charset="-128"/>
            </a:endParaRPr>
          </a:p>
          <a:p>
            <a:pPr lvl="8">
              <a:buFontTx/>
              <a:buChar char="•"/>
              <a:defRPr/>
            </a:pPr>
            <a:endParaRPr lang="en-US" sz="2000" dirty="0">
              <a:solidFill>
                <a:srgbClr val="64390C"/>
              </a:solidFill>
              <a:latin typeface="Times" pitchFamily="1" charset="0"/>
              <a:ea typeface="ＭＳ Ｐゴシック" pitchFamily="1"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5"/>
          <p:cNvSpPr txBox="1">
            <a:spLocks noChangeArrowheads="1"/>
          </p:cNvSpPr>
          <p:nvPr/>
        </p:nvSpPr>
        <p:spPr bwMode="auto">
          <a:xfrm>
            <a:off x="762000" y="0"/>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9155" name="Rectangle 4"/>
          <p:cNvSpPr>
            <a:spLocks noChangeArrowheads="1"/>
          </p:cNvSpPr>
          <p:nvPr/>
        </p:nvSpPr>
        <p:spPr bwMode="auto">
          <a:xfrm>
            <a:off x="533400" y="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3600" dirty="0">
                <a:solidFill>
                  <a:srgbClr val="561715"/>
                </a:solidFill>
                <a:latin typeface="+mj-lt"/>
              </a:rPr>
              <a:t>Conclusion</a:t>
            </a:r>
          </a:p>
        </p:txBody>
      </p:sp>
      <p:sp>
        <p:nvSpPr>
          <p:cNvPr id="49156" name="Rectangle 6"/>
          <p:cNvSpPr>
            <a:spLocks noChangeArrowheads="1"/>
          </p:cNvSpPr>
          <p:nvPr/>
        </p:nvSpPr>
        <p:spPr bwMode="auto">
          <a:xfrm>
            <a:off x="490267" y="1772434"/>
            <a:ext cx="8077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mtClean="0">
                <a:solidFill>
                  <a:srgbClr val="52240B"/>
                </a:solidFill>
              </a:rPr>
              <a:t>      Still</a:t>
            </a:r>
            <a:r>
              <a:rPr lang="en-US" dirty="0" smtClean="0">
                <a:solidFill>
                  <a:srgbClr val="52240B"/>
                </a:solidFill>
              </a:rPr>
              <a:t>, the </a:t>
            </a:r>
            <a:r>
              <a:rPr lang="en-US" dirty="0">
                <a:solidFill>
                  <a:srgbClr val="52240B"/>
                </a:solidFill>
              </a:rPr>
              <a:t>positive </a:t>
            </a:r>
            <a:r>
              <a:rPr lang="en-US" dirty="0" smtClean="0">
                <a:solidFill>
                  <a:srgbClr val="52240B"/>
                </a:solidFill>
              </a:rPr>
              <a:t>results associated </a:t>
            </a:r>
            <a:r>
              <a:rPr lang="en-US" dirty="0">
                <a:solidFill>
                  <a:srgbClr val="52240B"/>
                </a:solidFill>
              </a:rPr>
              <a:t>with judicious self-disclosure &amp;</a:t>
            </a:r>
            <a:r>
              <a:rPr lang="en-US" dirty="0" smtClean="0">
                <a:solidFill>
                  <a:srgbClr val="52240B"/>
                </a:solidFill>
              </a:rPr>
              <a:t> </a:t>
            </a:r>
            <a:r>
              <a:rPr lang="en-US" dirty="0">
                <a:solidFill>
                  <a:srgbClr val="52240B"/>
                </a:solidFill>
              </a:rPr>
              <a:t>storytelling support the therapeutic effects of externalization of problems; normalizing family experience; humanizing the counselor &amp;</a:t>
            </a:r>
            <a:r>
              <a:rPr lang="en-US" dirty="0" smtClean="0">
                <a:solidFill>
                  <a:srgbClr val="52240B"/>
                </a:solidFill>
              </a:rPr>
              <a:t> </a:t>
            </a:r>
            <a:r>
              <a:rPr lang="en-US" dirty="0">
                <a:solidFill>
                  <a:srgbClr val="52240B"/>
                </a:solidFill>
              </a:rPr>
              <a:t>therapist; creating options, possibilities, and alternative </a:t>
            </a:r>
            <a:r>
              <a:rPr lang="en-US" dirty="0" smtClean="0">
                <a:solidFill>
                  <a:srgbClr val="52240B"/>
                </a:solidFill>
              </a:rPr>
              <a:t>outcomes; </a:t>
            </a:r>
            <a:r>
              <a:rPr lang="en-US" dirty="0">
                <a:solidFill>
                  <a:srgbClr val="52240B"/>
                </a:solidFill>
              </a:rPr>
              <a:t>challenging self-absorption &amp;</a:t>
            </a:r>
            <a:r>
              <a:rPr lang="en-US" dirty="0" smtClean="0">
                <a:solidFill>
                  <a:srgbClr val="52240B"/>
                </a:solidFill>
              </a:rPr>
              <a:t> </a:t>
            </a:r>
            <a:r>
              <a:rPr lang="en-US" dirty="0">
                <a:solidFill>
                  <a:srgbClr val="52240B"/>
                </a:solidFill>
              </a:rPr>
              <a:t>loneliness with a connection to &amp;</a:t>
            </a:r>
            <a:r>
              <a:rPr lang="en-US" dirty="0" smtClean="0">
                <a:solidFill>
                  <a:srgbClr val="52240B"/>
                </a:solidFill>
              </a:rPr>
              <a:t> </a:t>
            </a:r>
            <a:r>
              <a:rPr lang="en-US" dirty="0">
                <a:solidFill>
                  <a:srgbClr val="52240B"/>
                </a:solidFill>
              </a:rPr>
              <a:t>an interest in others; &amp;</a:t>
            </a:r>
            <a:r>
              <a:rPr lang="en-US" dirty="0" smtClean="0">
                <a:solidFill>
                  <a:srgbClr val="52240B"/>
                </a:solidFill>
              </a:rPr>
              <a:t> </a:t>
            </a:r>
            <a:r>
              <a:rPr lang="en-US" dirty="0">
                <a:solidFill>
                  <a:srgbClr val="52240B"/>
                </a:solidFill>
              </a:rPr>
              <a:t>increasing the quality &amp;</a:t>
            </a:r>
            <a:r>
              <a:rPr lang="en-US" dirty="0" smtClean="0">
                <a:solidFill>
                  <a:srgbClr val="52240B"/>
                </a:solidFill>
              </a:rPr>
              <a:t> </a:t>
            </a:r>
            <a:r>
              <a:rPr lang="en-US" dirty="0">
                <a:solidFill>
                  <a:srgbClr val="52240B"/>
                </a:solidFill>
              </a:rPr>
              <a:t>quantity of what </a:t>
            </a:r>
            <a:r>
              <a:rPr lang="en-US" dirty="0" smtClean="0">
                <a:solidFill>
                  <a:srgbClr val="52240B"/>
                </a:solidFill>
              </a:rPr>
              <a:t>clients &amp; family members </a:t>
            </a:r>
            <a:r>
              <a:rPr lang="en-US" dirty="0">
                <a:solidFill>
                  <a:srgbClr val="52240B"/>
                </a:solidFill>
              </a:rPr>
              <a:t>share in therapy</a:t>
            </a:r>
            <a:r>
              <a:rPr lang="en-US" sz="2200" dirty="0">
                <a:solidFill>
                  <a:srgbClr val="52240B"/>
                </a:solidFill>
              </a:rPr>
              <a:t>.</a:t>
            </a:r>
          </a:p>
        </p:txBody>
      </p:sp>
    </p:spTree>
    <p:extLst>
      <p:ext uri="{BB962C8B-B14F-4D97-AF65-F5344CB8AC3E}">
        <p14:creationId xmlns:p14="http://schemas.microsoft.com/office/powerpoint/2010/main" val="620073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 Box 5"/>
          <p:cNvSpPr txBox="1">
            <a:spLocks noChangeArrowheads="1"/>
          </p:cNvSpPr>
          <p:nvPr/>
        </p:nvSpPr>
        <p:spPr bwMode="auto">
          <a:xfrm>
            <a:off x="762000" y="0"/>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sz="3600" dirty="0" err="1" smtClean="0">
                <a:solidFill>
                  <a:srgbClr val="561715"/>
                </a:solidFill>
                <a:latin typeface="Times" pitchFamily="18" charset="0"/>
              </a:rPr>
              <a:t>Dreikurs</a:t>
            </a:r>
            <a:r>
              <a:rPr lang="en-US" sz="3600" dirty="0" smtClean="0">
                <a:solidFill>
                  <a:srgbClr val="561715"/>
                </a:solidFill>
                <a:latin typeface="Times" pitchFamily="18" charset="0"/>
              </a:rPr>
              <a:t>’ Disclosure Process </a:t>
            </a:r>
            <a:endParaRPr lang="en-US" sz="3600" dirty="0">
              <a:solidFill>
                <a:srgbClr val="561715"/>
              </a:solidFill>
            </a:endParaRPr>
          </a:p>
        </p:txBody>
      </p:sp>
      <p:sp>
        <p:nvSpPr>
          <p:cNvPr id="4102" name="Text Box 6"/>
          <p:cNvSpPr txBox="1">
            <a:spLocks noChangeArrowheads="1"/>
          </p:cNvSpPr>
          <p:nvPr/>
        </p:nvSpPr>
        <p:spPr bwMode="auto">
          <a:xfrm>
            <a:off x="519741" y="1447800"/>
            <a:ext cx="8014659" cy="4339650"/>
          </a:xfrm>
          <a:prstGeom prst="rect">
            <a:avLst/>
          </a:prstGeom>
          <a:noFill/>
          <a:ln w="9525">
            <a:noFill/>
            <a:miter lim="800000"/>
            <a:headEnd/>
            <a:tailEnd/>
          </a:ln>
        </p:spPr>
        <p:txBody>
          <a:bodyPr wrap="square">
            <a:spAutoFit/>
          </a:bodyPr>
          <a:lstStyle/>
          <a:p>
            <a:pPr lvl="1" eaLnBrk="0" hangingPunct="0">
              <a:defRPr/>
            </a:pPr>
            <a:endParaRPr lang="en-US" dirty="0">
              <a:solidFill>
                <a:srgbClr val="64390C"/>
              </a:solidFill>
              <a:latin typeface="Arial"/>
              <a:ea typeface="ＭＳ Ｐゴシック" pitchFamily="1" charset="-128"/>
            </a:endParaRPr>
          </a:p>
          <a:p>
            <a:pPr eaLnBrk="0" hangingPunct="0">
              <a:defRPr/>
            </a:pPr>
            <a:r>
              <a:rPr lang="en-US" dirty="0">
                <a:solidFill>
                  <a:srgbClr val="64390C"/>
                </a:solidFill>
                <a:latin typeface="Arial"/>
                <a:ea typeface="ＭＳ Ｐゴシック" pitchFamily="1" charset="-128"/>
              </a:rPr>
              <a:t> </a:t>
            </a:r>
            <a:r>
              <a:rPr lang="en-US" dirty="0" smtClean="0">
                <a:solidFill>
                  <a:srgbClr val="64390C"/>
                </a:solidFill>
                <a:latin typeface="Arial"/>
                <a:ea typeface="ＭＳ Ｐゴシック" pitchFamily="1" charset="-128"/>
              </a:rPr>
              <a:t>    </a:t>
            </a:r>
            <a:r>
              <a:rPr lang="en-US" dirty="0" err="1" smtClean="0">
                <a:solidFill>
                  <a:srgbClr val="64390C"/>
                </a:solidFill>
                <a:latin typeface="Arial"/>
                <a:ea typeface="ＭＳ Ｐゴシック" pitchFamily="1" charset="-128"/>
              </a:rPr>
              <a:t>Dreikurs</a:t>
            </a:r>
            <a:r>
              <a:rPr lang="en-US" dirty="0" smtClean="0">
                <a:solidFill>
                  <a:srgbClr val="64390C"/>
                </a:solidFill>
                <a:latin typeface="Arial"/>
                <a:ea typeface="ＭＳ Ｐゴシック" pitchFamily="1" charset="-128"/>
              </a:rPr>
              <a:t>’(1949</a:t>
            </a:r>
            <a:r>
              <a:rPr lang="en-US" dirty="0">
                <a:solidFill>
                  <a:srgbClr val="64390C"/>
                </a:solidFill>
                <a:latin typeface="Arial"/>
                <a:ea typeface="ＭＳ Ｐゴシック" pitchFamily="1" charset="-128"/>
              </a:rPr>
              <a:t>) three step process for </a:t>
            </a:r>
            <a:r>
              <a:rPr lang="en-US" dirty="0" smtClean="0">
                <a:solidFill>
                  <a:srgbClr val="64390C"/>
                </a:solidFill>
                <a:latin typeface="Arial"/>
                <a:ea typeface="ＭＳ Ｐゴシック" pitchFamily="1" charset="-128"/>
              </a:rPr>
              <a:t>disclosure:</a:t>
            </a:r>
          </a:p>
          <a:p>
            <a:pPr eaLnBrk="0" hangingPunct="0">
              <a:defRPr/>
            </a:pPr>
            <a:endParaRPr lang="en-US" dirty="0">
              <a:solidFill>
                <a:srgbClr val="64390C"/>
              </a:solidFill>
              <a:latin typeface="Arial"/>
              <a:ea typeface="ＭＳ Ｐゴシック" pitchFamily="1" charset="-128"/>
            </a:endParaRPr>
          </a:p>
          <a:p>
            <a:pPr lvl="1" eaLnBrk="0" hangingPunct="0">
              <a:buFontTx/>
              <a:buChar char="•"/>
              <a:defRPr/>
            </a:pPr>
            <a:r>
              <a:rPr lang="en-US" dirty="0">
                <a:solidFill>
                  <a:srgbClr val="612C0E"/>
                </a:solidFill>
                <a:latin typeface="Arial"/>
                <a:ea typeface="ＭＳ Ｐゴシック" pitchFamily="1" charset="-128"/>
                <a:cs typeface="Times New Roman" pitchFamily="18" charset="0"/>
              </a:rPr>
              <a:t> “Do you know </a:t>
            </a:r>
            <a:r>
              <a:rPr lang="en-US" dirty="0" smtClean="0">
                <a:solidFill>
                  <a:srgbClr val="612C0E"/>
                </a:solidFill>
                <a:latin typeface="Arial"/>
                <a:ea typeface="ＭＳ Ｐゴシック" pitchFamily="1" charset="-128"/>
                <a:cs typeface="Times New Roman" pitchFamily="18" charset="0"/>
              </a:rPr>
              <a:t>why. </a:t>
            </a:r>
            <a:r>
              <a:rPr lang="en-US" dirty="0">
                <a:solidFill>
                  <a:srgbClr val="612C0E"/>
                </a:solidFill>
                <a:latin typeface="Arial"/>
                <a:ea typeface="ＭＳ Ｐゴシック" pitchFamily="1" charset="-128"/>
                <a:cs typeface="Times New Roman" pitchFamily="18" charset="0"/>
              </a:rPr>
              <a:t>. . </a:t>
            </a:r>
            <a:r>
              <a:rPr lang="en-US" dirty="0">
                <a:solidFill>
                  <a:srgbClr val="612C0E"/>
                </a:solidFill>
                <a:latin typeface="Arial"/>
                <a:ea typeface="ＭＳ Ｐゴシック" pitchFamily="1" charset="-128"/>
                <a:cs typeface="Times New Roman" pitchFamily="18" charset="0"/>
              </a:rPr>
              <a:t>?” or “What do you think </a:t>
            </a:r>
            <a:endParaRPr lang="en-US" dirty="0" smtClean="0">
              <a:solidFill>
                <a:srgbClr val="612C0E"/>
              </a:solidFill>
              <a:latin typeface="Arial"/>
              <a:ea typeface="ＭＳ Ｐゴシック" pitchFamily="1" charset="-128"/>
              <a:cs typeface="Times New Roman" pitchFamily="18" charset="0"/>
            </a:endParaRPr>
          </a:p>
          <a:p>
            <a:pPr lvl="1" eaLnBrk="0" hangingPunct="0">
              <a:defRPr/>
            </a:pPr>
            <a:r>
              <a:rPr lang="en-US" dirty="0">
                <a:solidFill>
                  <a:srgbClr val="612C0E"/>
                </a:solidFill>
                <a:latin typeface="Arial"/>
                <a:ea typeface="ＭＳ Ｐゴシック" pitchFamily="1" charset="-128"/>
                <a:cs typeface="Times New Roman" pitchFamily="18" charset="0"/>
              </a:rPr>
              <a:t> </a:t>
            </a:r>
            <a:r>
              <a:rPr lang="en-US" dirty="0" smtClean="0">
                <a:solidFill>
                  <a:srgbClr val="612C0E"/>
                </a:solidFill>
                <a:latin typeface="Arial"/>
                <a:ea typeface="ＭＳ Ｐゴシック" pitchFamily="1" charset="-128"/>
                <a:cs typeface="Times New Roman" pitchFamily="18" charset="0"/>
              </a:rPr>
              <a:t>   about </a:t>
            </a:r>
            <a:r>
              <a:rPr lang="en-US" dirty="0">
                <a:solidFill>
                  <a:srgbClr val="612C0E"/>
                </a:solidFill>
                <a:latin typeface="Arial"/>
                <a:ea typeface="ＭＳ Ｐゴシック" pitchFamily="1" charset="-128"/>
                <a:cs typeface="Times New Roman" pitchFamily="18" charset="0"/>
              </a:rPr>
              <a:t>. . . </a:t>
            </a:r>
            <a:r>
              <a:rPr lang="en-US" dirty="0" smtClean="0">
                <a:solidFill>
                  <a:srgbClr val="612C0E"/>
                </a:solidFill>
                <a:latin typeface="Arial"/>
                <a:ea typeface="ＭＳ Ｐゴシック" pitchFamily="1" charset="-128"/>
                <a:cs typeface="Times New Roman" pitchFamily="18" charset="0"/>
              </a:rPr>
              <a:t>?”</a:t>
            </a:r>
          </a:p>
          <a:p>
            <a:pPr lvl="1" eaLnBrk="0" hangingPunct="0">
              <a:defRPr/>
            </a:pPr>
            <a:endParaRPr lang="en-US" dirty="0">
              <a:solidFill>
                <a:srgbClr val="612C0E"/>
              </a:solidFill>
              <a:latin typeface="Arial"/>
              <a:ea typeface="ＭＳ Ｐゴシック" pitchFamily="1" charset="-128"/>
              <a:cs typeface="Times New Roman" pitchFamily="18" charset="0"/>
            </a:endParaRPr>
          </a:p>
          <a:p>
            <a:pPr lvl="1" eaLnBrk="0" hangingPunct="0">
              <a:buFontTx/>
              <a:buChar char="•"/>
              <a:defRPr/>
            </a:pPr>
            <a:r>
              <a:rPr lang="en-US" dirty="0">
                <a:solidFill>
                  <a:srgbClr val="612C0E"/>
                </a:solidFill>
                <a:latin typeface="Arial"/>
                <a:ea typeface="ＭＳ Ｐゴシック" pitchFamily="1" charset="-128"/>
                <a:cs typeface="Times New Roman" pitchFamily="18" charset="0"/>
              </a:rPr>
              <a:t> “I have an idea. </a:t>
            </a:r>
            <a:r>
              <a:rPr lang="en-US" dirty="0">
                <a:solidFill>
                  <a:srgbClr val="612C0E"/>
                </a:solidFill>
                <a:latin typeface="Arial"/>
                <a:ea typeface="ＭＳ Ｐゴシック" pitchFamily="1" charset="-128"/>
                <a:cs typeface="Times New Roman" pitchFamily="18" charset="0"/>
              </a:rPr>
              <a:t>Would you like to hear it?” </a:t>
            </a:r>
            <a:endParaRPr lang="en-US" dirty="0" smtClean="0">
              <a:solidFill>
                <a:srgbClr val="612C0E"/>
              </a:solidFill>
              <a:latin typeface="Arial"/>
              <a:ea typeface="ＭＳ Ｐゴシック" pitchFamily="1" charset="-128"/>
              <a:cs typeface="Times New Roman" pitchFamily="18" charset="0"/>
            </a:endParaRPr>
          </a:p>
          <a:p>
            <a:pPr lvl="1" eaLnBrk="0" hangingPunct="0">
              <a:defRPr/>
            </a:pPr>
            <a:endParaRPr lang="en-US" dirty="0">
              <a:solidFill>
                <a:srgbClr val="612C0E"/>
              </a:solidFill>
              <a:latin typeface="Arial"/>
              <a:ea typeface="ＭＳ Ｐゴシック" pitchFamily="1" charset="-128"/>
              <a:cs typeface="Times New Roman" pitchFamily="18" charset="0"/>
            </a:endParaRPr>
          </a:p>
          <a:p>
            <a:pPr lvl="1" eaLnBrk="0" hangingPunct="0">
              <a:buFontTx/>
              <a:buChar char="•"/>
              <a:defRPr/>
            </a:pPr>
            <a:r>
              <a:rPr lang="en-US" dirty="0">
                <a:solidFill>
                  <a:srgbClr val="612C0E"/>
                </a:solidFill>
                <a:latin typeface="Arial"/>
                <a:ea typeface="ＭＳ Ｐゴシック" pitchFamily="1" charset="-128"/>
                <a:cs typeface="Times New Roman" pitchFamily="18" charset="0"/>
              </a:rPr>
              <a:t> “Could it be that . . . ?”</a:t>
            </a:r>
          </a:p>
          <a:p>
            <a:pPr lvl="8">
              <a:defRPr/>
            </a:pPr>
            <a:endParaRPr lang="en-US" sz="2000" dirty="0">
              <a:solidFill>
                <a:srgbClr val="64390C"/>
              </a:solidFill>
              <a:latin typeface="Times" pitchFamily="1" charset="0"/>
              <a:ea typeface="ＭＳ Ｐゴシック" pitchFamily="1" charset="-128"/>
            </a:endParaRPr>
          </a:p>
          <a:p>
            <a:pPr lvl="8">
              <a:defRPr/>
            </a:pPr>
            <a:endParaRPr lang="en-US" sz="2000" dirty="0">
              <a:solidFill>
                <a:srgbClr val="64390C"/>
              </a:solidFill>
              <a:latin typeface="Times" pitchFamily="1" charset="0"/>
              <a:ea typeface="ＭＳ Ｐゴシック" pitchFamily="1" charset="-128"/>
            </a:endParaRPr>
          </a:p>
          <a:p>
            <a:pPr lvl="8">
              <a:buFontTx/>
              <a:buChar char="•"/>
              <a:defRPr/>
            </a:pPr>
            <a:endParaRPr lang="en-US" sz="2000" dirty="0">
              <a:solidFill>
                <a:srgbClr val="64390C"/>
              </a:solidFill>
              <a:latin typeface="Times" pitchFamily="1" charset="0"/>
              <a:ea typeface="ＭＳ Ｐゴシック" pitchFamily="1" charset="-128"/>
            </a:endParaRPr>
          </a:p>
        </p:txBody>
      </p:sp>
    </p:spTree>
    <p:extLst>
      <p:ext uri="{BB962C8B-B14F-4D97-AF65-F5344CB8AC3E}">
        <p14:creationId xmlns:p14="http://schemas.microsoft.com/office/powerpoint/2010/main" val="3501947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5"/>
          <p:cNvSpPr txBox="1">
            <a:spLocks noChangeArrowheads="1"/>
          </p:cNvSpPr>
          <p:nvPr/>
        </p:nvSpPr>
        <p:spPr bwMode="auto">
          <a:xfrm>
            <a:off x="762000" y="0"/>
            <a:ext cx="777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sz="4000" dirty="0">
                <a:solidFill>
                  <a:srgbClr val="561715"/>
                </a:solidFill>
                <a:latin typeface="Times" pitchFamily="18" charset="0"/>
              </a:rPr>
              <a:t>Why use Self-Disclosure? </a:t>
            </a:r>
            <a:endParaRPr lang="en-US" sz="4000" dirty="0">
              <a:solidFill>
                <a:srgbClr val="561715"/>
              </a:solidFill>
            </a:endParaRPr>
          </a:p>
        </p:txBody>
      </p:sp>
      <p:sp>
        <p:nvSpPr>
          <p:cNvPr id="4102" name="Text Box 6"/>
          <p:cNvSpPr txBox="1">
            <a:spLocks noChangeArrowheads="1"/>
          </p:cNvSpPr>
          <p:nvPr/>
        </p:nvSpPr>
        <p:spPr bwMode="auto">
          <a:xfrm>
            <a:off x="533400" y="990600"/>
            <a:ext cx="8077200" cy="4708981"/>
          </a:xfrm>
          <a:prstGeom prst="rect">
            <a:avLst/>
          </a:prstGeom>
          <a:noFill/>
          <a:ln w="9525">
            <a:noFill/>
            <a:miter lim="800000"/>
            <a:headEnd/>
            <a:tailEnd/>
          </a:ln>
        </p:spPr>
        <p:txBody>
          <a:bodyPr>
            <a:spAutoFit/>
          </a:bodyPr>
          <a:lstStyle/>
          <a:p>
            <a:pPr marL="0" lvl="8" eaLnBrk="0" fontAlgn="base" hangingPunct="0">
              <a:spcBef>
                <a:spcPct val="0"/>
              </a:spcBef>
              <a:spcAft>
                <a:spcPct val="0"/>
              </a:spcAft>
              <a:defRPr/>
            </a:pPr>
            <a:r>
              <a:rPr lang="en-US" sz="2800" dirty="0">
                <a:solidFill>
                  <a:srgbClr val="64390C"/>
                </a:solidFill>
                <a:latin typeface="Times" pitchFamily="1" charset="0"/>
                <a:ea typeface="ＭＳ Ｐゴシック" pitchFamily="1" charset="-128"/>
              </a:rPr>
              <a:t>  </a:t>
            </a:r>
            <a:endParaRPr lang="en-US" sz="2800" dirty="0" smtClean="0">
              <a:solidFill>
                <a:srgbClr val="64390C"/>
              </a:solidFill>
              <a:latin typeface="Times" pitchFamily="1" charset="0"/>
              <a:ea typeface="ＭＳ Ｐゴシック" pitchFamily="1" charset="-128"/>
            </a:endParaRPr>
          </a:p>
          <a:p>
            <a:pPr marL="0" lvl="8" eaLnBrk="0" fontAlgn="base" hangingPunct="0">
              <a:spcBef>
                <a:spcPct val="0"/>
              </a:spcBef>
              <a:spcAft>
                <a:spcPct val="0"/>
              </a:spcAft>
              <a:buFontTx/>
              <a:buChar char="•"/>
              <a:defRPr/>
            </a:pPr>
            <a:r>
              <a:rPr lang="en-US" sz="2800" dirty="0" smtClean="0">
                <a:solidFill>
                  <a:srgbClr val="64390C"/>
                </a:solidFill>
                <a:latin typeface="Times" pitchFamily="1" charset="0"/>
                <a:ea typeface="ＭＳ Ｐゴシック" pitchFamily="1" charset="-128"/>
              </a:rPr>
              <a:t>Therapists </a:t>
            </a:r>
            <a:r>
              <a:rPr lang="en-US" sz="2800" dirty="0">
                <a:solidFill>
                  <a:srgbClr val="64390C"/>
                </a:solidFill>
                <a:latin typeface="Times" pitchFamily="1" charset="0"/>
                <a:ea typeface="ＭＳ Ｐゴシック" pitchFamily="1" charset="-128"/>
              </a:rPr>
              <a:t>who use self-disclosure</a:t>
            </a:r>
          </a:p>
          <a:p>
            <a:pPr lvl="1" eaLnBrk="0" hangingPunct="0">
              <a:buFontTx/>
              <a:buChar char="•"/>
              <a:defRPr/>
            </a:pPr>
            <a:r>
              <a:rPr lang="en-US" sz="2800" dirty="0">
                <a:solidFill>
                  <a:srgbClr val="64390C"/>
                </a:solidFill>
                <a:latin typeface="Times" pitchFamily="1" charset="0"/>
                <a:ea typeface="ＭＳ Ｐゴシック" pitchFamily="1" charset="-128"/>
              </a:rPr>
              <a:t>Model </a:t>
            </a:r>
            <a:r>
              <a:rPr lang="en-US" sz="2800" dirty="0" smtClean="0">
                <a:solidFill>
                  <a:srgbClr val="64390C"/>
                </a:solidFill>
                <a:latin typeface="Times" pitchFamily="1" charset="0"/>
                <a:ea typeface="ＭＳ Ｐゴシック" pitchFamily="1" charset="-128"/>
              </a:rPr>
              <a:t>&amp; encourage </a:t>
            </a:r>
            <a:r>
              <a:rPr lang="en-US" sz="2800" dirty="0">
                <a:solidFill>
                  <a:srgbClr val="64390C"/>
                </a:solidFill>
                <a:latin typeface="Times" pitchFamily="1" charset="0"/>
                <a:ea typeface="ＭＳ Ｐゴシック" pitchFamily="1" charset="-128"/>
              </a:rPr>
              <a:t>self-disclosure in their clients</a:t>
            </a:r>
          </a:p>
          <a:p>
            <a:pPr lvl="1" eaLnBrk="0" hangingPunct="0">
              <a:buFontTx/>
              <a:buChar char="•"/>
              <a:defRPr/>
            </a:pPr>
            <a:r>
              <a:rPr lang="en-US" sz="2800" dirty="0" smtClean="0">
                <a:solidFill>
                  <a:srgbClr val="64390C"/>
                </a:solidFill>
                <a:latin typeface="Times" pitchFamily="1" charset="0"/>
                <a:ea typeface="ＭＳ Ｐゴシック" pitchFamily="1" charset="-128"/>
              </a:rPr>
              <a:t>Are rated </a:t>
            </a:r>
            <a:r>
              <a:rPr lang="en-US" sz="2800" dirty="0">
                <a:solidFill>
                  <a:srgbClr val="64390C"/>
                </a:solidFill>
                <a:latin typeface="Times" pitchFamily="1" charset="0"/>
                <a:ea typeface="ＭＳ Ｐゴシック" pitchFamily="1" charset="-128"/>
              </a:rPr>
              <a:t>as more helpful by both adults and </a:t>
            </a:r>
            <a:r>
              <a:rPr lang="en-US" sz="2800" dirty="0" smtClean="0">
                <a:solidFill>
                  <a:srgbClr val="64390C"/>
                </a:solidFill>
                <a:latin typeface="Times" pitchFamily="1" charset="0"/>
                <a:ea typeface="ＭＳ Ｐゴシック" pitchFamily="1" charset="-128"/>
              </a:rPr>
              <a:t/>
            </a:r>
            <a:br>
              <a:rPr lang="en-US" sz="2800" dirty="0" smtClean="0">
                <a:solidFill>
                  <a:srgbClr val="64390C"/>
                </a:solidFill>
                <a:latin typeface="Times" pitchFamily="1" charset="0"/>
                <a:ea typeface="ＭＳ Ｐゴシック" pitchFamily="1" charset="-128"/>
              </a:rPr>
            </a:br>
            <a:r>
              <a:rPr lang="en-US" sz="2800" dirty="0" smtClean="0">
                <a:solidFill>
                  <a:srgbClr val="64390C"/>
                </a:solidFill>
                <a:latin typeface="Times" pitchFamily="1" charset="0"/>
                <a:ea typeface="ＭＳ Ｐゴシック" pitchFamily="1" charset="-128"/>
              </a:rPr>
              <a:t> children </a:t>
            </a:r>
            <a:r>
              <a:rPr lang="en-US" sz="2800" dirty="0">
                <a:solidFill>
                  <a:srgbClr val="64390C"/>
                </a:solidFill>
                <a:latin typeface="Times" pitchFamily="1" charset="0"/>
                <a:ea typeface="ＭＳ Ｐゴシック" pitchFamily="1" charset="-128"/>
              </a:rPr>
              <a:t>than </a:t>
            </a:r>
            <a:r>
              <a:rPr lang="en-US" sz="2800" dirty="0" smtClean="0">
                <a:solidFill>
                  <a:srgbClr val="64390C"/>
                </a:solidFill>
                <a:latin typeface="Times" pitchFamily="1" charset="0"/>
                <a:ea typeface="ＭＳ Ｐゴシック" pitchFamily="1" charset="-128"/>
              </a:rPr>
              <a:t>therapists </a:t>
            </a:r>
            <a:r>
              <a:rPr lang="en-US" sz="2800" dirty="0">
                <a:solidFill>
                  <a:srgbClr val="64390C"/>
                </a:solidFill>
                <a:latin typeface="Times" pitchFamily="1" charset="0"/>
                <a:ea typeface="ＭＳ Ｐゴシック" pitchFamily="1" charset="-128"/>
              </a:rPr>
              <a:t>who do not self-disclose</a:t>
            </a:r>
          </a:p>
          <a:p>
            <a:pPr lvl="1" eaLnBrk="0" hangingPunct="0">
              <a:buFontTx/>
              <a:buChar char="•"/>
              <a:defRPr/>
            </a:pPr>
            <a:r>
              <a:rPr lang="en-US" sz="2800" dirty="0">
                <a:solidFill>
                  <a:srgbClr val="64390C"/>
                </a:solidFill>
                <a:latin typeface="Times" pitchFamily="1" charset="0"/>
                <a:ea typeface="ＭＳ Ｐゴシック" pitchFamily="1" charset="-128"/>
              </a:rPr>
              <a:t>Establish more effective egalitarian </a:t>
            </a:r>
            <a:r>
              <a:rPr lang="en-US" sz="2800" dirty="0" smtClean="0">
                <a:solidFill>
                  <a:srgbClr val="64390C"/>
                </a:solidFill>
                <a:latin typeface="Times" pitchFamily="1" charset="0"/>
                <a:ea typeface="ＭＳ Ｐゴシック" pitchFamily="1" charset="-128"/>
              </a:rPr>
              <a:t>relationships </a:t>
            </a:r>
            <a:br>
              <a:rPr lang="en-US" sz="2800" dirty="0" smtClean="0">
                <a:solidFill>
                  <a:srgbClr val="64390C"/>
                </a:solidFill>
                <a:latin typeface="Times" pitchFamily="1" charset="0"/>
                <a:ea typeface="ＭＳ Ｐゴシック" pitchFamily="1" charset="-128"/>
              </a:rPr>
            </a:br>
            <a:r>
              <a:rPr lang="en-US" sz="2800" dirty="0" smtClean="0">
                <a:solidFill>
                  <a:srgbClr val="64390C"/>
                </a:solidFill>
                <a:latin typeface="Times" pitchFamily="1" charset="0"/>
                <a:ea typeface="ＭＳ Ｐゴシック" pitchFamily="1" charset="-128"/>
              </a:rPr>
              <a:t> that </a:t>
            </a:r>
            <a:r>
              <a:rPr lang="en-US" sz="2800" dirty="0">
                <a:solidFill>
                  <a:srgbClr val="64390C"/>
                </a:solidFill>
                <a:latin typeface="Times" pitchFamily="1" charset="0"/>
                <a:ea typeface="ＭＳ Ｐゴシック" pitchFamily="1" charset="-128"/>
              </a:rPr>
              <a:t>include greater intimacy with clients, </a:t>
            </a:r>
            <a:r>
              <a:rPr lang="en-US" sz="2800" dirty="0" smtClean="0">
                <a:solidFill>
                  <a:srgbClr val="64390C"/>
                </a:solidFill>
                <a:latin typeface="Times" pitchFamily="1" charset="0"/>
                <a:ea typeface="ＭＳ Ｐゴシック" pitchFamily="1" charset="-128"/>
              </a:rPr>
              <a:t/>
            </a:r>
            <a:br>
              <a:rPr lang="en-US" sz="2800" dirty="0" smtClean="0">
                <a:solidFill>
                  <a:srgbClr val="64390C"/>
                </a:solidFill>
                <a:latin typeface="Times" pitchFamily="1" charset="0"/>
                <a:ea typeface="ＭＳ Ｐゴシック" pitchFamily="1" charset="-128"/>
              </a:rPr>
            </a:br>
            <a:r>
              <a:rPr lang="en-US" sz="2800" dirty="0" smtClean="0">
                <a:solidFill>
                  <a:srgbClr val="64390C"/>
                </a:solidFill>
                <a:latin typeface="Times" pitchFamily="1" charset="0"/>
                <a:ea typeface="ＭＳ Ｐゴシック" pitchFamily="1" charset="-128"/>
              </a:rPr>
              <a:t> humanization </a:t>
            </a:r>
            <a:r>
              <a:rPr lang="en-US" sz="2800" dirty="0">
                <a:solidFill>
                  <a:srgbClr val="64390C"/>
                </a:solidFill>
                <a:latin typeface="Times" pitchFamily="1" charset="0"/>
                <a:ea typeface="ＭＳ Ｐゴシック" pitchFamily="1" charset="-128"/>
              </a:rPr>
              <a:t>of the therapist &amp;</a:t>
            </a:r>
            <a:r>
              <a:rPr lang="en-US" sz="2800" dirty="0" smtClean="0">
                <a:solidFill>
                  <a:srgbClr val="64390C"/>
                </a:solidFill>
                <a:latin typeface="Times" pitchFamily="1" charset="0"/>
                <a:ea typeface="ＭＳ Ｐゴシック" pitchFamily="1" charset="-128"/>
              </a:rPr>
              <a:t> </a:t>
            </a:r>
            <a:r>
              <a:rPr lang="en-US" sz="2800" dirty="0">
                <a:solidFill>
                  <a:srgbClr val="64390C"/>
                </a:solidFill>
                <a:latin typeface="Times" pitchFamily="1" charset="0"/>
                <a:ea typeface="ＭＳ Ｐゴシック" pitchFamily="1" charset="-128"/>
              </a:rPr>
              <a:t>support for </a:t>
            </a:r>
            <a:r>
              <a:rPr lang="en-US" sz="2800" dirty="0" smtClean="0">
                <a:solidFill>
                  <a:srgbClr val="64390C"/>
                </a:solidFill>
                <a:latin typeface="Times" pitchFamily="1" charset="0"/>
                <a:ea typeface="ＭＳ Ｐゴシック" pitchFamily="1" charset="-128"/>
              </a:rPr>
              <a:t/>
            </a:r>
            <a:br>
              <a:rPr lang="en-US" sz="2800" dirty="0" smtClean="0">
                <a:solidFill>
                  <a:srgbClr val="64390C"/>
                </a:solidFill>
                <a:latin typeface="Times" pitchFamily="1" charset="0"/>
                <a:ea typeface="ＭＳ Ｐゴシック" pitchFamily="1" charset="-128"/>
              </a:rPr>
            </a:br>
            <a:r>
              <a:rPr lang="en-US" sz="2800" dirty="0" smtClean="0">
                <a:solidFill>
                  <a:srgbClr val="64390C"/>
                </a:solidFill>
                <a:latin typeface="Times" pitchFamily="1" charset="0"/>
                <a:ea typeface="ＭＳ Ｐゴシック" pitchFamily="1" charset="-128"/>
              </a:rPr>
              <a:t> normalization </a:t>
            </a:r>
            <a:r>
              <a:rPr lang="en-US" sz="2800" dirty="0">
                <a:solidFill>
                  <a:srgbClr val="64390C"/>
                </a:solidFill>
                <a:latin typeface="Times" pitchFamily="1" charset="0"/>
                <a:ea typeface="ＭＳ Ｐゴシック" pitchFamily="1" charset="-128"/>
              </a:rPr>
              <a:t>of client functioning</a:t>
            </a:r>
          </a:p>
          <a:p>
            <a:pPr lvl="1" eaLnBrk="0" hangingPunct="0">
              <a:buFontTx/>
              <a:buChar char="•"/>
              <a:defRPr/>
            </a:pPr>
            <a:endParaRPr lang="en-US" dirty="0">
              <a:solidFill>
                <a:srgbClr val="561715"/>
              </a:solidFill>
              <a:latin typeface="Times" pitchFamily="1" charset="0"/>
              <a:ea typeface="ＭＳ Ｐゴシック" pitchFamily="1" charset="-128"/>
            </a:endParaRPr>
          </a:p>
          <a:p>
            <a:pPr eaLnBrk="0" hangingPunct="0">
              <a:defRPr/>
            </a:pPr>
            <a:endParaRPr lang="en-US" dirty="0">
              <a:solidFill>
                <a:srgbClr val="561715"/>
              </a:solidFill>
              <a:latin typeface="Times" pitchFamily="1" charset="0"/>
              <a:ea typeface="ＭＳ Ｐゴシック" pitchFamily="1"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5"/>
          <p:cNvSpPr txBox="1">
            <a:spLocks noChangeArrowheads="1"/>
          </p:cNvSpPr>
          <p:nvPr/>
        </p:nvSpPr>
        <p:spPr bwMode="auto">
          <a:xfrm>
            <a:off x="762000" y="23004"/>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sz="4400" dirty="0" smtClean="0">
                <a:solidFill>
                  <a:srgbClr val="561715"/>
                </a:solidFill>
                <a:latin typeface="Times" pitchFamily="18" charset="0"/>
              </a:rPr>
              <a:t>Ethical Consideration</a:t>
            </a:r>
            <a:endParaRPr lang="en-US" sz="4400" dirty="0">
              <a:solidFill>
                <a:srgbClr val="561715"/>
              </a:solidFill>
            </a:endParaRPr>
          </a:p>
        </p:txBody>
      </p:sp>
      <p:sp>
        <p:nvSpPr>
          <p:cNvPr id="4102" name="Text Box 6"/>
          <p:cNvSpPr txBox="1">
            <a:spLocks noChangeArrowheads="1"/>
          </p:cNvSpPr>
          <p:nvPr/>
        </p:nvSpPr>
        <p:spPr bwMode="auto">
          <a:xfrm>
            <a:off x="533400" y="990600"/>
            <a:ext cx="8077200" cy="3785652"/>
          </a:xfrm>
          <a:prstGeom prst="rect">
            <a:avLst/>
          </a:prstGeom>
          <a:noFill/>
          <a:ln w="9525">
            <a:noFill/>
            <a:miter lim="800000"/>
            <a:headEnd/>
            <a:tailEnd/>
          </a:ln>
        </p:spPr>
        <p:txBody>
          <a:bodyPr>
            <a:spAutoFit/>
          </a:bodyPr>
          <a:lstStyle/>
          <a:p>
            <a:pPr lvl="1" eaLnBrk="0" hangingPunct="0">
              <a:defRPr/>
            </a:pPr>
            <a:endParaRPr lang="en-US" sz="3600" dirty="0">
              <a:solidFill>
                <a:srgbClr val="561715"/>
              </a:solidFill>
              <a:latin typeface="Times" pitchFamily="1" charset="0"/>
              <a:ea typeface="ＭＳ Ｐゴシック" pitchFamily="1" charset="-128"/>
            </a:endParaRPr>
          </a:p>
          <a:p>
            <a:pPr eaLnBrk="0" hangingPunct="0">
              <a:defRPr/>
            </a:pPr>
            <a:r>
              <a:rPr lang="en-US" sz="3600" dirty="0" smtClean="0">
                <a:solidFill>
                  <a:srgbClr val="561715"/>
                </a:solidFill>
                <a:latin typeface="Times" pitchFamily="1" charset="0"/>
                <a:ea typeface="ＭＳ Ｐゴシック" pitchFamily="1" charset="-128"/>
              </a:rPr>
              <a:t>      When </a:t>
            </a:r>
            <a:r>
              <a:rPr lang="en-US" sz="3600" dirty="0">
                <a:solidFill>
                  <a:srgbClr val="561715"/>
                </a:solidFill>
                <a:latin typeface="Times" pitchFamily="1" charset="0"/>
                <a:ea typeface="ＭＳ Ｐゴシック" pitchFamily="1" charset="-128"/>
              </a:rPr>
              <a:t>self-disclosure is used, the overarching ethical </a:t>
            </a:r>
            <a:r>
              <a:rPr lang="en-US" sz="3600" dirty="0" smtClean="0">
                <a:solidFill>
                  <a:srgbClr val="561715"/>
                </a:solidFill>
                <a:latin typeface="Times" pitchFamily="1" charset="0"/>
                <a:ea typeface="ＭＳ Ｐゴシック" pitchFamily="1" charset="-128"/>
              </a:rPr>
              <a:t>&amp; moral </a:t>
            </a:r>
            <a:r>
              <a:rPr lang="en-US" sz="3600" dirty="0">
                <a:solidFill>
                  <a:srgbClr val="561715"/>
                </a:solidFill>
                <a:latin typeface="Times" pitchFamily="1" charset="0"/>
                <a:ea typeface="ＭＳ Ｐゴシック" pitchFamily="1" charset="-128"/>
              </a:rPr>
              <a:t>imperative is that the intervention be specifically intended to help the client or clients being served.  </a:t>
            </a:r>
          </a:p>
          <a:p>
            <a:pPr eaLnBrk="0" hangingPunct="0">
              <a:buFontTx/>
              <a:buChar char="•"/>
              <a:defRPr/>
            </a:pPr>
            <a:endParaRPr lang="en-US" dirty="0">
              <a:solidFill>
                <a:srgbClr val="561715"/>
              </a:solidFill>
              <a:latin typeface="Times" pitchFamily="1" charset="0"/>
              <a:ea typeface="ＭＳ Ｐゴシック" pitchFamily="1" charset="-128"/>
            </a:endParaRPr>
          </a:p>
        </p:txBody>
      </p:sp>
    </p:spTree>
    <p:extLst>
      <p:ext uri="{BB962C8B-B14F-4D97-AF65-F5344CB8AC3E}">
        <p14:creationId xmlns:p14="http://schemas.microsoft.com/office/powerpoint/2010/main" val="1028742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 Box 5"/>
          <p:cNvSpPr txBox="1">
            <a:spLocks noChangeArrowheads="1"/>
          </p:cNvSpPr>
          <p:nvPr/>
        </p:nvSpPr>
        <p:spPr bwMode="auto">
          <a:xfrm>
            <a:off x="815196" y="-111060"/>
            <a:ext cx="7772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sz="3200" dirty="0">
                <a:solidFill>
                  <a:srgbClr val="561715"/>
                </a:solidFill>
                <a:latin typeface="+mj-lt"/>
              </a:rPr>
              <a:t>The Purposes for </a:t>
            </a:r>
            <a:r>
              <a:rPr lang="en-US" sz="3200" dirty="0" smtClean="0">
                <a:solidFill>
                  <a:srgbClr val="561715"/>
                </a:solidFill>
                <a:latin typeface="+mj-lt"/>
              </a:rPr>
              <a:t/>
            </a:r>
            <a:br>
              <a:rPr lang="en-US" sz="3200" dirty="0" smtClean="0">
                <a:solidFill>
                  <a:srgbClr val="561715"/>
                </a:solidFill>
                <a:latin typeface="+mj-lt"/>
              </a:rPr>
            </a:br>
            <a:r>
              <a:rPr lang="en-US" sz="3200" dirty="0" smtClean="0">
                <a:solidFill>
                  <a:srgbClr val="561715"/>
                </a:solidFill>
                <a:latin typeface="+mj-lt"/>
              </a:rPr>
              <a:t>Therapeutic </a:t>
            </a:r>
            <a:r>
              <a:rPr lang="en-US" sz="3200" dirty="0">
                <a:solidFill>
                  <a:srgbClr val="561715"/>
                </a:solidFill>
                <a:latin typeface="+mj-lt"/>
              </a:rPr>
              <a:t>Self-Disclosure </a:t>
            </a:r>
          </a:p>
        </p:txBody>
      </p:sp>
      <p:sp>
        <p:nvSpPr>
          <p:cNvPr id="22531" name="Text Box 6"/>
          <p:cNvSpPr txBox="1">
            <a:spLocks noChangeArrowheads="1"/>
          </p:cNvSpPr>
          <p:nvPr/>
        </p:nvSpPr>
        <p:spPr bwMode="auto">
          <a:xfrm>
            <a:off x="533400" y="914400"/>
            <a:ext cx="8153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pPr>
            <a:r>
              <a:rPr lang="en-US" sz="2800" b="1" dirty="0">
                <a:solidFill>
                  <a:srgbClr val="561715"/>
                </a:solidFill>
                <a:latin typeface="+mn-lt"/>
              </a:rPr>
              <a:t>Forming a </a:t>
            </a:r>
            <a:r>
              <a:rPr lang="en-US" sz="2800" b="1" dirty="0" smtClean="0">
                <a:solidFill>
                  <a:srgbClr val="561715"/>
                </a:solidFill>
                <a:latin typeface="+mn-lt"/>
              </a:rPr>
              <a:t>Relationship</a:t>
            </a:r>
            <a:endParaRPr lang="en-US" sz="2800" b="1" dirty="0">
              <a:solidFill>
                <a:srgbClr val="561715"/>
              </a:solidFill>
              <a:latin typeface="+mn-lt"/>
            </a:endParaRPr>
          </a:p>
          <a:p>
            <a:pPr lvl="1">
              <a:buFontTx/>
              <a:buChar char="•"/>
            </a:pPr>
            <a:r>
              <a:rPr lang="en-US" sz="2800" dirty="0">
                <a:solidFill>
                  <a:srgbClr val="561715"/>
                </a:solidFill>
                <a:latin typeface="+mn-lt"/>
              </a:rPr>
              <a:t>Engaging </a:t>
            </a:r>
            <a:r>
              <a:rPr lang="en-US" sz="2800" dirty="0" smtClean="0">
                <a:solidFill>
                  <a:srgbClr val="561715"/>
                </a:solidFill>
                <a:latin typeface="+mn-lt"/>
              </a:rPr>
              <a:t>&amp; joining </a:t>
            </a:r>
            <a:r>
              <a:rPr lang="en-US" sz="2800" dirty="0">
                <a:solidFill>
                  <a:srgbClr val="561715"/>
                </a:solidFill>
                <a:latin typeface="+mn-lt"/>
              </a:rPr>
              <a:t>the individual, couple, or </a:t>
            </a:r>
            <a:r>
              <a:rPr lang="en-US" sz="2800" dirty="0" smtClean="0">
                <a:solidFill>
                  <a:srgbClr val="561715"/>
                </a:solidFill>
                <a:latin typeface="+mn-lt"/>
              </a:rPr>
              <a:t>  </a:t>
            </a:r>
            <a:br>
              <a:rPr lang="en-US" sz="2800" dirty="0" smtClean="0">
                <a:solidFill>
                  <a:srgbClr val="561715"/>
                </a:solidFill>
                <a:latin typeface="+mn-lt"/>
              </a:rPr>
            </a:br>
            <a:r>
              <a:rPr lang="en-US" sz="2800" dirty="0" smtClean="0">
                <a:solidFill>
                  <a:srgbClr val="561715"/>
                </a:solidFill>
                <a:latin typeface="+mn-lt"/>
              </a:rPr>
              <a:t> family</a:t>
            </a:r>
            <a:endParaRPr lang="en-US" sz="2800" dirty="0">
              <a:solidFill>
                <a:srgbClr val="561715"/>
              </a:solidFill>
              <a:latin typeface="+mn-lt"/>
            </a:endParaRPr>
          </a:p>
          <a:p>
            <a:pPr lvl="1">
              <a:buFontTx/>
              <a:buChar char="•"/>
            </a:pPr>
            <a:r>
              <a:rPr lang="en-US" sz="2800" dirty="0">
                <a:solidFill>
                  <a:srgbClr val="561715"/>
                </a:solidFill>
                <a:latin typeface="+mn-lt"/>
              </a:rPr>
              <a:t>Addressing initial wariness or of the client or </a:t>
            </a:r>
            <a:r>
              <a:rPr lang="en-US" sz="2800" dirty="0" smtClean="0">
                <a:solidFill>
                  <a:srgbClr val="561715"/>
                </a:solidFill>
                <a:latin typeface="+mn-lt"/>
              </a:rPr>
              <a:t/>
            </a:r>
            <a:br>
              <a:rPr lang="en-US" sz="2800" dirty="0" smtClean="0">
                <a:solidFill>
                  <a:srgbClr val="561715"/>
                </a:solidFill>
                <a:latin typeface="+mn-lt"/>
              </a:rPr>
            </a:br>
            <a:r>
              <a:rPr lang="en-US" sz="2800" dirty="0" smtClean="0">
                <a:solidFill>
                  <a:srgbClr val="561715"/>
                </a:solidFill>
                <a:latin typeface="+mn-lt"/>
              </a:rPr>
              <a:t> clients</a:t>
            </a:r>
            <a:endParaRPr lang="en-US" sz="2800" dirty="0">
              <a:solidFill>
                <a:srgbClr val="561715"/>
              </a:solidFill>
              <a:latin typeface="+mn-lt"/>
            </a:endParaRPr>
          </a:p>
          <a:p>
            <a:pPr lvl="1">
              <a:buFontTx/>
              <a:buChar char="•"/>
            </a:pPr>
            <a:r>
              <a:rPr lang="en-US" sz="2800" dirty="0">
                <a:solidFill>
                  <a:srgbClr val="561715"/>
                </a:solidFill>
                <a:latin typeface="+mn-lt"/>
              </a:rPr>
              <a:t>Humanizing the therapist</a:t>
            </a:r>
          </a:p>
          <a:p>
            <a:pPr lvl="1">
              <a:buFontTx/>
              <a:buChar char="•"/>
            </a:pPr>
            <a:r>
              <a:rPr lang="en-US" sz="2800" dirty="0">
                <a:solidFill>
                  <a:srgbClr val="561715"/>
                </a:solidFill>
                <a:latin typeface="+mn-lt"/>
              </a:rPr>
              <a:t>Differentiating the therapist </a:t>
            </a:r>
            <a:r>
              <a:rPr lang="en-US" sz="2800" dirty="0" smtClean="0">
                <a:solidFill>
                  <a:srgbClr val="561715"/>
                </a:solidFill>
                <a:latin typeface="+mn-lt"/>
              </a:rPr>
              <a:t>from </a:t>
            </a:r>
            <a:r>
              <a:rPr lang="en-US" sz="2800" dirty="0">
                <a:solidFill>
                  <a:srgbClr val="561715"/>
                </a:solidFill>
                <a:latin typeface="+mn-lt"/>
              </a:rPr>
              <a:t>the parents</a:t>
            </a:r>
          </a:p>
          <a:p>
            <a:pPr lvl="1">
              <a:buFontTx/>
              <a:buChar char="•"/>
            </a:pPr>
            <a:r>
              <a:rPr lang="en-US" sz="2800" dirty="0">
                <a:solidFill>
                  <a:srgbClr val="561715"/>
                </a:solidFill>
                <a:latin typeface="+mn-lt"/>
              </a:rPr>
              <a:t>Reducing the power imbalance between </a:t>
            </a:r>
            <a:r>
              <a:rPr lang="en-US" sz="2800" dirty="0" smtClean="0">
                <a:solidFill>
                  <a:srgbClr val="561715"/>
                </a:solidFill>
                <a:latin typeface="+mn-lt"/>
              </a:rPr>
              <a:t/>
            </a:r>
            <a:br>
              <a:rPr lang="en-US" sz="2800" dirty="0" smtClean="0">
                <a:solidFill>
                  <a:srgbClr val="561715"/>
                </a:solidFill>
                <a:latin typeface="+mn-lt"/>
              </a:rPr>
            </a:br>
            <a:r>
              <a:rPr lang="en-US" sz="2800" dirty="0" smtClean="0">
                <a:solidFill>
                  <a:srgbClr val="561715"/>
                </a:solidFill>
                <a:latin typeface="+mn-lt"/>
              </a:rPr>
              <a:t> therapist &amp; </a:t>
            </a:r>
            <a:r>
              <a:rPr lang="en-US" sz="2800" dirty="0">
                <a:solidFill>
                  <a:srgbClr val="561715"/>
                </a:solidFill>
                <a:latin typeface="+mn-lt"/>
              </a:rPr>
              <a:t>client</a:t>
            </a:r>
          </a:p>
          <a:p>
            <a:pPr lvl="1">
              <a:buFontTx/>
              <a:buChar char="•"/>
            </a:pPr>
            <a:r>
              <a:rPr lang="en-US" sz="2800" dirty="0">
                <a:solidFill>
                  <a:srgbClr val="561715"/>
                </a:solidFill>
                <a:latin typeface="+mn-lt"/>
              </a:rPr>
              <a:t>Conveying respect, presence </a:t>
            </a:r>
            <a:r>
              <a:rPr lang="en-US" sz="2800" dirty="0" smtClean="0">
                <a:solidFill>
                  <a:srgbClr val="561715"/>
                </a:solidFill>
                <a:latin typeface="+mn-lt"/>
              </a:rPr>
              <a:t>&amp; interest,</a:t>
            </a:r>
            <a:endParaRPr lang="en-US" sz="2800" dirty="0">
              <a:solidFill>
                <a:srgbClr val="561715"/>
              </a:solidFill>
              <a:latin typeface="+mn-lt"/>
            </a:endParaRPr>
          </a:p>
          <a:p>
            <a:pPr lvl="1"/>
            <a:r>
              <a:rPr lang="en-US" sz="2800" dirty="0" smtClean="0">
                <a:solidFill>
                  <a:srgbClr val="561715"/>
                </a:solidFill>
                <a:latin typeface="+mn-lt"/>
              </a:rPr>
              <a:t> acceptance &amp; encouragement</a:t>
            </a:r>
            <a:endParaRPr lang="en-US" sz="2800" dirty="0">
              <a:solidFill>
                <a:srgbClr val="561715"/>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 Box 5"/>
          <p:cNvSpPr txBox="1">
            <a:spLocks noChangeArrowheads="1"/>
          </p:cNvSpPr>
          <p:nvPr/>
        </p:nvSpPr>
        <p:spPr bwMode="auto">
          <a:xfrm>
            <a:off x="762000" y="0"/>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sz="2800" dirty="0" smtClean="0">
                <a:solidFill>
                  <a:srgbClr val="561715"/>
                </a:solidFill>
              </a:rPr>
              <a:t>The Purposes for Therapeutic </a:t>
            </a:r>
            <a:br>
              <a:rPr lang="en-US" sz="2800" dirty="0" smtClean="0">
                <a:solidFill>
                  <a:srgbClr val="561715"/>
                </a:solidFill>
              </a:rPr>
            </a:br>
            <a:r>
              <a:rPr lang="en-US" sz="2800" dirty="0" smtClean="0">
                <a:solidFill>
                  <a:srgbClr val="561715"/>
                </a:solidFill>
              </a:rPr>
              <a:t>Self-Disclosure (Continued) </a:t>
            </a:r>
            <a:endParaRPr lang="en-US" sz="2800" dirty="0">
              <a:solidFill>
                <a:srgbClr val="561715"/>
              </a:solidFill>
            </a:endParaRPr>
          </a:p>
        </p:txBody>
      </p:sp>
      <p:sp>
        <p:nvSpPr>
          <p:cNvPr id="22531" name="Text Box 6"/>
          <p:cNvSpPr txBox="1">
            <a:spLocks noChangeArrowheads="1"/>
          </p:cNvSpPr>
          <p:nvPr/>
        </p:nvSpPr>
        <p:spPr bwMode="auto">
          <a:xfrm>
            <a:off x="533400" y="914400"/>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buFontTx/>
              <a:buChar char="•"/>
            </a:pPr>
            <a:endParaRPr lang="en-US" dirty="0" smtClean="0">
              <a:solidFill>
                <a:srgbClr val="561715"/>
              </a:solidFill>
              <a:latin typeface="+mn-lt"/>
            </a:endParaRPr>
          </a:p>
          <a:p>
            <a:pPr lvl="1">
              <a:buFontTx/>
              <a:buChar char="•"/>
            </a:pPr>
            <a:r>
              <a:rPr lang="en-US" dirty="0" smtClean="0">
                <a:solidFill>
                  <a:srgbClr val="561715"/>
                </a:solidFill>
                <a:latin typeface="+mn-lt"/>
              </a:rPr>
              <a:t>Conveying </a:t>
            </a:r>
            <a:r>
              <a:rPr lang="en-US" dirty="0">
                <a:solidFill>
                  <a:srgbClr val="561715"/>
                </a:solidFill>
                <a:latin typeface="+mn-lt"/>
              </a:rPr>
              <a:t>empathic understanding</a:t>
            </a:r>
          </a:p>
          <a:p>
            <a:pPr lvl="1">
              <a:buFontTx/>
              <a:buChar char="•"/>
            </a:pPr>
            <a:r>
              <a:rPr lang="en-US" dirty="0">
                <a:solidFill>
                  <a:srgbClr val="561715"/>
                </a:solidFill>
                <a:latin typeface="+mn-lt"/>
              </a:rPr>
              <a:t>Fostering a sense of connection, intimacy, </a:t>
            </a:r>
            <a:r>
              <a:rPr lang="en-US" dirty="0" smtClean="0">
                <a:solidFill>
                  <a:srgbClr val="561715"/>
                </a:solidFill>
                <a:latin typeface="+mn-lt"/>
              </a:rPr>
              <a:t/>
            </a:r>
            <a:br>
              <a:rPr lang="en-US" dirty="0" smtClean="0">
                <a:solidFill>
                  <a:srgbClr val="561715"/>
                </a:solidFill>
                <a:latin typeface="+mn-lt"/>
              </a:rPr>
            </a:br>
            <a:r>
              <a:rPr lang="en-US" dirty="0" smtClean="0">
                <a:solidFill>
                  <a:srgbClr val="561715"/>
                </a:solidFill>
                <a:latin typeface="+mn-lt"/>
              </a:rPr>
              <a:t> closeness</a:t>
            </a:r>
            <a:r>
              <a:rPr lang="en-US" dirty="0">
                <a:solidFill>
                  <a:srgbClr val="561715"/>
                </a:solidFill>
                <a:latin typeface="+mn-lt"/>
              </a:rPr>
              <a:t>, or warmth</a:t>
            </a:r>
          </a:p>
          <a:p>
            <a:pPr lvl="1">
              <a:buFontTx/>
              <a:buChar char="•"/>
            </a:pPr>
            <a:r>
              <a:rPr lang="en-US" dirty="0">
                <a:solidFill>
                  <a:srgbClr val="561715"/>
                </a:solidFill>
                <a:latin typeface="+mn-lt"/>
              </a:rPr>
              <a:t>Fostering trust, safety, or a decrease in </a:t>
            </a:r>
            <a:r>
              <a:rPr lang="en-US" dirty="0" smtClean="0">
                <a:solidFill>
                  <a:srgbClr val="561715"/>
                </a:solidFill>
                <a:latin typeface="+mn-lt"/>
              </a:rPr>
              <a:t/>
            </a:r>
            <a:br>
              <a:rPr lang="en-US" dirty="0" smtClean="0">
                <a:solidFill>
                  <a:srgbClr val="561715"/>
                </a:solidFill>
                <a:latin typeface="+mn-lt"/>
              </a:rPr>
            </a:br>
            <a:r>
              <a:rPr lang="en-US" dirty="0" smtClean="0">
                <a:solidFill>
                  <a:srgbClr val="561715"/>
                </a:solidFill>
                <a:latin typeface="+mn-lt"/>
              </a:rPr>
              <a:t> alienation</a:t>
            </a:r>
            <a:endParaRPr lang="en-US" dirty="0">
              <a:solidFill>
                <a:srgbClr val="561715"/>
              </a:solidFill>
              <a:latin typeface="+mn-lt"/>
            </a:endParaRPr>
          </a:p>
          <a:p>
            <a:pPr lvl="1">
              <a:buFontTx/>
              <a:buChar char="•"/>
            </a:pPr>
            <a:r>
              <a:rPr lang="en-US" dirty="0">
                <a:solidFill>
                  <a:srgbClr val="561715"/>
                </a:solidFill>
                <a:latin typeface="+mn-lt"/>
              </a:rPr>
              <a:t>Modeling self-disclosure for clients</a:t>
            </a:r>
          </a:p>
          <a:p>
            <a:pPr lvl="1">
              <a:buFontTx/>
              <a:buChar char="•"/>
            </a:pPr>
            <a:r>
              <a:rPr lang="en-US" dirty="0">
                <a:solidFill>
                  <a:srgbClr val="561715"/>
                </a:solidFill>
                <a:latin typeface="+mn-lt"/>
              </a:rPr>
              <a:t>Reassuring clients or normalizing client experiences</a:t>
            </a:r>
          </a:p>
          <a:p>
            <a:pPr lvl="1">
              <a:buFontTx/>
              <a:buChar char="•"/>
            </a:pPr>
            <a:r>
              <a:rPr lang="en-US" dirty="0">
                <a:solidFill>
                  <a:srgbClr val="561715"/>
                </a:solidFill>
                <a:latin typeface="+mn-lt"/>
              </a:rPr>
              <a:t>Fostering a sense that the therapist would take </a:t>
            </a:r>
            <a:r>
              <a:rPr lang="en-US" dirty="0" smtClean="0">
                <a:solidFill>
                  <a:srgbClr val="561715"/>
                </a:solidFill>
                <a:latin typeface="+mn-lt"/>
              </a:rPr>
              <a:t/>
            </a:r>
            <a:br>
              <a:rPr lang="en-US" dirty="0" smtClean="0">
                <a:solidFill>
                  <a:srgbClr val="561715"/>
                </a:solidFill>
                <a:latin typeface="+mn-lt"/>
              </a:rPr>
            </a:br>
            <a:r>
              <a:rPr lang="en-US" dirty="0" smtClean="0">
                <a:solidFill>
                  <a:srgbClr val="561715"/>
                </a:solidFill>
                <a:latin typeface="+mn-lt"/>
              </a:rPr>
              <a:t> responsibility </a:t>
            </a:r>
            <a:r>
              <a:rPr lang="en-US" dirty="0">
                <a:solidFill>
                  <a:srgbClr val="561715"/>
                </a:solidFill>
                <a:latin typeface="+mn-lt"/>
              </a:rPr>
              <a:t>for mistakes</a:t>
            </a:r>
          </a:p>
          <a:p>
            <a:pPr lvl="1">
              <a:buFontTx/>
              <a:buChar char="•"/>
            </a:pPr>
            <a:r>
              <a:rPr lang="en-US" dirty="0">
                <a:solidFill>
                  <a:srgbClr val="561715"/>
                </a:solidFill>
                <a:latin typeface="+mn-lt"/>
              </a:rPr>
              <a:t>Strengthening the therapeutic bond, clarifying </a:t>
            </a:r>
            <a:r>
              <a:rPr lang="en-US" dirty="0" smtClean="0">
                <a:solidFill>
                  <a:srgbClr val="561715"/>
                </a:solidFill>
                <a:latin typeface="+mn-lt"/>
              </a:rPr>
              <a:t/>
            </a:r>
            <a:br>
              <a:rPr lang="en-US" dirty="0" smtClean="0">
                <a:solidFill>
                  <a:srgbClr val="561715"/>
                </a:solidFill>
                <a:latin typeface="+mn-lt"/>
              </a:rPr>
            </a:br>
            <a:r>
              <a:rPr lang="en-US" dirty="0" smtClean="0">
                <a:solidFill>
                  <a:srgbClr val="561715"/>
                </a:solidFill>
                <a:latin typeface="+mn-lt"/>
              </a:rPr>
              <a:t> the </a:t>
            </a:r>
            <a:r>
              <a:rPr lang="en-US" dirty="0">
                <a:solidFill>
                  <a:srgbClr val="561715"/>
                </a:solidFill>
                <a:latin typeface="+mn-lt"/>
              </a:rPr>
              <a:t>therapy contract </a:t>
            </a:r>
            <a:r>
              <a:rPr lang="en-US" dirty="0" smtClean="0">
                <a:solidFill>
                  <a:srgbClr val="561715"/>
                </a:solidFill>
                <a:latin typeface="+mn-lt"/>
              </a:rPr>
              <a:t>&amp; limitations</a:t>
            </a:r>
            <a:endParaRPr lang="en-US" dirty="0">
              <a:solidFill>
                <a:srgbClr val="561715"/>
              </a:solidFill>
              <a:latin typeface="+mn-lt"/>
            </a:endParaRPr>
          </a:p>
        </p:txBody>
      </p:sp>
    </p:spTree>
    <p:extLst>
      <p:ext uri="{BB962C8B-B14F-4D97-AF65-F5344CB8AC3E}">
        <p14:creationId xmlns:p14="http://schemas.microsoft.com/office/powerpoint/2010/main" val="1510223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descr="PowerP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8"/>
            <a:ext cx="9144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5"/>
          <p:cNvSpPr txBox="1">
            <a:spLocks noChangeArrowheads="1"/>
          </p:cNvSpPr>
          <p:nvPr/>
        </p:nvSpPr>
        <p:spPr bwMode="auto">
          <a:xfrm>
            <a:off x="934528" y="19768"/>
            <a:ext cx="7772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sz="4400">
                <a:solidFill>
                  <a:srgbClr val="561715"/>
                </a:solidFill>
                <a:latin typeface="Times" pitchFamily="18" charset="0"/>
              </a:rPr>
              <a:t> </a:t>
            </a:r>
            <a:endParaRPr lang="en-US" sz="4400">
              <a:solidFill>
                <a:srgbClr val="561715"/>
              </a:solidFill>
            </a:endParaRPr>
          </a:p>
        </p:txBody>
      </p:sp>
      <p:sp>
        <p:nvSpPr>
          <p:cNvPr id="4102" name="Text Box 6"/>
          <p:cNvSpPr txBox="1">
            <a:spLocks noChangeArrowheads="1"/>
          </p:cNvSpPr>
          <p:nvPr/>
        </p:nvSpPr>
        <p:spPr bwMode="auto">
          <a:xfrm>
            <a:off x="685800" y="1066800"/>
            <a:ext cx="7696200" cy="6186309"/>
          </a:xfrm>
          <a:prstGeom prst="rect">
            <a:avLst/>
          </a:prstGeom>
          <a:noFill/>
          <a:ln w="9525">
            <a:noFill/>
            <a:miter lim="800000"/>
            <a:headEnd/>
            <a:tailEnd/>
          </a:ln>
        </p:spPr>
        <p:txBody>
          <a:bodyPr>
            <a:spAutoFit/>
          </a:bodyPr>
          <a:lstStyle/>
          <a:p>
            <a:pPr marL="0" lvl="8" eaLnBrk="0" fontAlgn="base" hangingPunct="0">
              <a:spcBef>
                <a:spcPct val="0"/>
              </a:spcBef>
              <a:spcAft>
                <a:spcPct val="0"/>
              </a:spcAft>
              <a:buFontTx/>
              <a:buChar char="•"/>
              <a:defRPr/>
            </a:pPr>
            <a:r>
              <a:rPr lang="en-US" sz="2800" b="1" dirty="0">
                <a:solidFill>
                  <a:srgbClr val="64390C"/>
                </a:solidFill>
                <a:latin typeface="+mn-lt"/>
                <a:ea typeface="ＭＳ Ｐゴシック" pitchFamily="1" charset="-128"/>
              </a:rPr>
              <a:t>  </a:t>
            </a:r>
            <a:r>
              <a:rPr lang="en-US" sz="2800" b="1" dirty="0">
                <a:solidFill>
                  <a:srgbClr val="561715"/>
                </a:solidFill>
                <a:latin typeface="+mn-lt"/>
                <a:ea typeface="ＭＳ Ｐゴシック" pitchFamily="1" charset="-128"/>
              </a:rPr>
              <a:t>Psychological </a:t>
            </a:r>
            <a:r>
              <a:rPr lang="en-US" sz="2800" b="1" dirty="0" smtClean="0">
                <a:solidFill>
                  <a:srgbClr val="561715"/>
                </a:solidFill>
                <a:latin typeface="+mn-lt"/>
                <a:ea typeface="ＭＳ Ｐゴシック" pitchFamily="1" charset="-128"/>
              </a:rPr>
              <a:t>Investigation</a:t>
            </a:r>
            <a:endParaRPr lang="en-US" sz="2800" b="1" dirty="0">
              <a:solidFill>
                <a:srgbClr val="561715"/>
              </a:solidFill>
              <a:latin typeface="+mn-lt"/>
              <a:ea typeface="ＭＳ Ｐゴシック" pitchFamily="1" charset="-128"/>
            </a:endParaRPr>
          </a:p>
          <a:p>
            <a:pPr lvl="1" eaLnBrk="0" hangingPunct="0">
              <a:buFontTx/>
              <a:buChar char="•"/>
              <a:defRPr/>
            </a:pPr>
            <a:r>
              <a:rPr lang="en-US" sz="2800" dirty="0">
                <a:solidFill>
                  <a:srgbClr val="561715"/>
                </a:solidFill>
                <a:latin typeface="+mn-lt"/>
                <a:ea typeface="ＭＳ Ｐゴシック" pitchFamily="1" charset="-128"/>
              </a:rPr>
              <a:t>Clarifying unformulated goals, feelings, </a:t>
            </a:r>
            <a:r>
              <a:rPr lang="en-US" sz="2800" dirty="0" smtClean="0">
                <a:solidFill>
                  <a:srgbClr val="561715"/>
                </a:solidFill>
                <a:latin typeface="+mn-lt"/>
                <a:ea typeface="ＭＳ Ｐゴシック" pitchFamily="1" charset="-128"/>
              </a:rPr>
              <a:t/>
            </a:r>
            <a:br>
              <a:rPr lang="en-US" sz="2800" dirty="0" smtClean="0">
                <a:solidFill>
                  <a:srgbClr val="561715"/>
                </a:solidFill>
                <a:latin typeface="+mn-lt"/>
                <a:ea typeface="ＭＳ Ｐゴシック" pitchFamily="1" charset="-128"/>
              </a:rPr>
            </a:br>
            <a:r>
              <a:rPr lang="en-US" sz="2800" dirty="0" smtClean="0">
                <a:solidFill>
                  <a:srgbClr val="561715"/>
                </a:solidFill>
                <a:latin typeface="+mn-lt"/>
                <a:ea typeface="ＭＳ Ｐゴシック" pitchFamily="1" charset="-128"/>
              </a:rPr>
              <a:t> thoughts</a:t>
            </a:r>
            <a:r>
              <a:rPr lang="en-US" sz="2800" dirty="0">
                <a:solidFill>
                  <a:srgbClr val="561715"/>
                </a:solidFill>
                <a:latin typeface="+mn-lt"/>
                <a:ea typeface="ＭＳ Ｐゴシック" pitchFamily="1" charset="-128"/>
              </a:rPr>
              <a:t>, </a:t>
            </a:r>
            <a:r>
              <a:rPr lang="en-US" sz="2800" dirty="0" smtClean="0">
                <a:solidFill>
                  <a:srgbClr val="561715"/>
                </a:solidFill>
                <a:latin typeface="+mn-lt"/>
                <a:ea typeface="ＭＳ Ｐゴシック" pitchFamily="1" charset="-128"/>
              </a:rPr>
              <a:t>&amp; </a:t>
            </a:r>
            <a:r>
              <a:rPr lang="en-US" sz="2800" dirty="0">
                <a:solidFill>
                  <a:srgbClr val="561715"/>
                </a:solidFill>
                <a:latin typeface="+mn-lt"/>
                <a:ea typeface="ＭＳ Ｐゴシック" pitchFamily="1" charset="-128"/>
              </a:rPr>
              <a:t>memories</a:t>
            </a:r>
          </a:p>
          <a:p>
            <a:pPr lvl="1" eaLnBrk="0" hangingPunct="0">
              <a:buFontTx/>
              <a:buChar char="•"/>
              <a:defRPr/>
            </a:pPr>
            <a:r>
              <a:rPr lang="en-US" sz="2800" dirty="0">
                <a:solidFill>
                  <a:srgbClr val="561715"/>
                </a:solidFill>
                <a:latin typeface="+mn-lt"/>
                <a:ea typeface="ＭＳ Ｐゴシック" pitchFamily="1" charset="-128"/>
              </a:rPr>
              <a:t>Identifying difficult or mistaken goals, </a:t>
            </a:r>
            <a:r>
              <a:rPr lang="en-US" sz="2800" dirty="0" smtClean="0">
                <a:solidFill>
                  <a:srgbClr val="561715"/>
                </a:solidFill>
                <a:latin typeface="+mn-lt"/>
                <a:ea typeface="ＭＳ Ｐゴシック" pitchFamily="1" charset="-128"/>
              </a:rPr>
              <a:t/>
            </a:r>
            <a:br>
              <a:rPr lang="en-US" sz="2800" dirty="0" smtClean="0">
                <a:solidFill>
                  <a:srgbClr val="561715"/>
                </a:solidFill>
                <a:latin typeface="+mn-lt"/>
                <a:ea typeface="ＭＳ Ｐゴシック" pitchFamily="1" charset="-128"/>
              </a:rPr>
            </a:br>
            <a:r>
              <a:rPr lang="en-US" sz="2800" dirty="0" smtClean="0">
                <a:solidFill>
                  <a:srgbClr val="561715"/>
                </a:solidFill>
                <a:latin typeface="+mn-lt"/>
                <a:ea typeface="ＭＳ Ｐゴシック" pitchFamily="1" charset="-128"/>
              </a:rPr>
              <a:t> thoughts, feelings </a:t>
            </a:r>
            <a:r>
              <a:rPr lang="en-US" sz="2800" dirty="0">
                <a:solidFill>
                  <a:srgbClr val="561715"/>
                </a:solidFill>
                <a:latin typeface="+mn-lt"/>
                <a:ea typeface="ＭＳ Ｐゴシック" pitchFamily="1" charset="-128"/>
              </a:rPr>
              <a:t>or behaviors</a:t>
            </a:r>
          </a:p>
          <a:p>
            <a:pPr lvl="1" eaLnBrk="0" hangingPunct="0">
              <a:buFontTx/>
              <a:buChar char="•"/>
              <a:defRPr/>
            </a:pPr>
            <a:r>
              <a:rPr lang="en-US" sz="2800" dirty="0">
                <a:solidFill>
                  <a:srgbClr val="561715"/>
                </a:solidFill>
                <a:latin typeface="+mn-lt"/>
                <a:ea typeface="ＭＳ Ｐゴシック" pitchFamily="1" charset="-128"/>
              </a:rPr>
              <a:t>Scaffolding play or </a:t>
            </a:r>
            <a:endParaRPr lang="en-US" sz="2800" dirty="0" smtClean="0">
              <a:solidFill>
                <a:srgbClr val="561715"/>
              </a:solidFill>
              <a:latin typeface="+mn-lt"/>
              <a:ea typeface="ＭＳ Ｐゴシック" pitchFamily="1" charset="-128"/>
            </a:endParaRPr>
          </a:p>
          <a:p>
            <a:pPr lvl="1" eaLnBrk="0" hangingPunct="0">
              <a:defRPr/>
            </a:pPr>
            <a:r>
              <a:rPr lang="en-US" sz="2800" dirty="0">
                <a:solidFill>
                  <a:srgbClr val="561715"/>
                </a:solidFill>
                <a:latin typeface="+mn-lt"/>
                <a:ea typeface="ＭＳ Ｐゴシック" pitchFamily="1" charset="-128"/>
              </a:rPr>
              <a:t> </a:t>
            </a:r>
            <a:r>
              <a:rPr lang="en-US" sz="2800" dirty="0" smtClean="0">
                <a:solidFill>
                  <a:srgbClr val="561715"/>
                </a:solidFill>
                <a:latin typeface="+mn-lt"/>
                <a:ea typeface="ＭＳ Ｐゴシック" pitchFamily="1" charset="-128"/>
              </a:rPr>
              <a:t>finding </a:t>
            </a:r>
            <a:r>
              <a:rPr lang="en-US" sz="2800" dirty="0">
                <a:solidFill>
                  <a:srgbClr val="561715"/>
                </a:solidFill>
                <a:latin typeface="+mn-lt"/>
                <a:ea typeface="ＭＳ Ｐゴシック" pitchFamily="1" charset="-128"/>
              </a:rPr>
              <a:t>emotionally </a:t>
            </a:r>
            <a:r>
              <a:rPr lang="en-US" sz="2800" dirty="0" smtClean="0">
                <a:solidFill>
                  <a:srgbClr val="561715"/>
                </a:solidFill>
                <a:latin typeface="+mn-lt"/>
                <a:ea typeface="ＭＳ Ｐゴシック" pitchFamily="1" charset="-128"/>
              </a:rPr>
              <a:t/>
            </a:r>
            <a:br>
              <a:rPr lang="en-US" sz="2800" dirty="0" smtClean="0">
                <a:solidFill>
                  <a:srgbClr val="561715"/>
                </a:solidFill>
                <a:latin typeface="+mn-lt"/>
                <a:ea typeface="ＭＳ Ｐゴシック" pitchFamily="1" charset="-128"/>
              </a:rPr>
            </a:br>
            <a:r>
              <a:rPr lang="en-US" sz="2800" dirty="0" smtClean="0">
                <a:solidFill>
                  <a:srgbClr val="561715"/>
                </a:solidFill>
                <a:latin typeface="+mn-lt"/>
                <a:ea typeface="ＭＳ Ｐゴシック" pitchFamily="1" charset="-128"/>
              </a:rPr>
              <a:t> evocative play </a:t>
            </a:r>
            <a:br>
              <a:rPr lang="en-US" sz="2800" dirty="0" smtClean="0">
                <a:solidFill>
                  <a:srgbClr val="561715"/>
                </a:solidFill>
                <a:latin typeface="+mn-lt"/>
                <a:ea typeface="ＭＳ Ｐゴシック" pitchFamily="1" charset="-128"/>
              </a:rPr>
            </a:br>
            <a:r>
              <a:rPr lang="en-US" sz="2800" dirty="0" smtClean="0">
                <a:solidFill>
                  <a:srgbClr val="561715"/>
                </a:solidFill>
                <a:latin typeface="+mn-lt"/>
                <a:ea typeface="ＭＳ Ｐゴシック" pitchFamily="1" charset="-128"/>
              </a:rPr>
              <a:t> (</a:t>
            </a:r>
            <a:r>
              <a:rPr lang="en-US" sz="2800" dirty="0">
                <a:solidFill>
                  <a:srgbClr val="561715"/>
                </a:solidFill>
                <a:latin typeface="+mn-lt"/>
                <a:ea typeface="ＭＳ Ｐゴシック" pitchFamily="1" charset="-128"/>
              </a:rPr>
              <a:t>with children)</a:t>
            </a:r>
          </a:p>
          <a:p>
            <a:pPr marL="0" lvl="8" eaLnBrk="0" fontAlgn="base" hangingPunct="0">
              <a:spcBef>
                <a:spcPct val="0"/>
              </a:spcBef>
              <a:spcAft>
                <a:spcPct val="0"/>
              </a:spcAft>
              <a:buFontTx/>
              <a:buChar char="•"/>
              <a:defRPr/>
            </a:pPr>
            <a:endParaRPr lang="en-US" dirty="0">
              <a:solidFill>
                <a:srgbClr val="561715"/>
              </a:solidFill>
              <a:latin typeface="Times" pitchFamily="1" charset="0"/>
              <a:ea typeface="ＭＳ Ｐゴシック" pitchFamily="1" charset="-128"/>
            </a:endParaRPr>
          </a:p>
          <a:p>
            <a:pPr marL="0" lvl="8" eaLnBrk="0" fontAlgn="base" hangingPunct="0">
              <a:spcBef>
                <a:spcPct val="0"/>
              </a:spcBef>
              <a:spcAft>
                <a:spcPct val="0"/>
              </a:spcAft>
              <a:buFontTx/>
              <a:buChar char="•"/>
              <a:defRPr/>
            </a:pPr>
            <a:endParaRPr lang="en-US" dirty="0">
              <a:solidFill>
                <a:srgbClr val="561715"/>
              </a:solidFill>
              <a:latin typeface="Times" pitchFamily="1" charset="0"/>
              <a:ea typeface="ＭＳ Ｐゴシック" pitchFamily="1" charset="-128"/>
            </a:endParaRPr>
          </a:p>
          <a:p>
            <a:pPr marL="0" lvl="8" eaLnBrk="0" fontAlgn="base" hangingPunct="0">
              <a:spcBef>
                <a:spcPct val="0"/>
              </a:spcBef>
              <a:spcAft>
                <a:spcPct val="0"/>
              </a:spcAft>
              <a:buFontTx/>
              <a:buChar char="•"/>
              <a:defRPr/>
            </a:pPr>
            <a:endParaRPr lang="en-US" dirty="0">
              <a:solidFill>
                <a:srgbClr val="561715"/>
              </a:solidFill>
              <a:latin typeface="Times" pitchFamily="1" charset="0"/>
              <a:ea typeface="ＭＳ Ｐゴシック" pitchFamily="1" charset="-128"/>
            </a:endParaRPr>
          </a:p>
          <a:p>
            <a:pPr marL="0" lvl="8" eaLnBrk="0" fontAlgn="base" hangingPunct="0">
              <a:spcBef>
                <a:spcPct val="0"/>
              </a:spcBef>
              <a:spcAft>
                <a:spcPct val="0"/>
              </a:spcAft>
              <a:buFontTx/>
              <a:buChar char="•"/>
              <a:defRPr/>
            </a:pPr>
            <a:endParaRPr lang="en-US" dirty="0">
              <a:solidFill>
                <a:srgbClr val="64390C"/>
              </a:solidFill>
              <a:latin typeface="Times" pitchFamily="1" charset="0"/>
              <a:ea typeface="ＭＳ Ｐゴシック" pitchFamily="1" charset="-128"/>
            </a:endParaRPr>
          </a:p>
          <a:p>
            <a:pPr lvl="1" eaLnBrk="0" hangingPunct="0">
              <a:buFontTx/>
              <a:buChar char="•"/>
              <a:defRPr/>
            </a:pPr>
            <a:endParaRPr lang="en-US" dirty="0">
              <a:solidFill>
                <a:srgbClr val="561715"/>
              </a:solidFill>
              <a:latin typeface="Times" pitchFamily="1" charset="0"/>
              <a:ea typeface="ＭＳ Ｐゴシック" pitchFamily="1" charset="-128"/>
            </a:endParaRPr>
          </a:p>
          <a:p>
            <a:pPr eaLnBrk="0" hangingPunct="0">
              <a:buFontTx/>
              <a:buChar char="•"/>
              <a:defRPr/>
            </a:pPr>
            <a:endParaRPr lang="en-US" dirty="0">
              <a:solidFill>
                <a:srgbClr val="561715"/>
              </a:solidFill>
              <a:latin typeface="Times" pitchFamily="1" charset="0"/>
              <a:ea typeface="ＭＳ Ｐゴシック" pitchFamily="1" charset="-128"/>
            </a:endParaRPr>
          </a:p>
        </p:txBody>
      </p:sp>
      <p:sp>
        <p:nvSpPr>
          <p:cNvPr id="24580" name="Rectangle 4"/>
          <p:cNvSpPr>
            <a:spLocks noChangeArrowheads="1"/>
          </p:cNvSpPr>
          <p:nvPr/>
        </p:nvSpPr>
        <p:spPr bwMode="auto">
          <a:xfrm>
            <a:off x="533400" y="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spcBef>
                <a:spcPct val="50000"/>
              </a:spcBef>
            </a:pPr>
            <a:r>
              <a:rPr lang="en-US" sz="2800" dirty="0" smtClean="0">
                <a:solidFill>
                  <a:srgbClr val="561715"/>
                </a:solidFill>
              </a:rPr>
              <a:t>The Purposes for Therapeutic </a:t>
            </a:r>
            <a:br>
              <a:rPr lang="en-US" sz="2800" dirty="0" smtClean="0">
                <a:solidFill>
                  <a:srgbClr val="561715"/>
                </a:solidFill>
              </a:rPr>
            </a:br>
            <a:r>
              <a:rPr lang="en-US" sz="2800" dirty="0" smtClean="0">
                <a:solidFill>
                  <a:srgbClr val="561715"/>
                </a:solidFill>
              </a:rPr>
              <a:t>Self-Disclosure (Continued) </a:t>
            </a:r>
            <a:endParaRPr lang="en-US" sz="2800" dirty="0">
              <a:solidFill>
                <a:srgbClr val="561715"/>
              </a:solidFill>
            </a:endParaRPr>
          </a:p>
        </p:txBody>
      </p:sp>
      <p:pic>
        <p:nvPicPr>
          <p:cNvPr id="24581" name="Picture 2" descr="http://dmalikpsychotherapy.com/wp-content/uploads/2011/11/iStock_000012081631XSma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886" y="3292955"/>
            <a:ext cx="3499767" cy="249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P_WeatheredBook_DesignSlides_TP10379504">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131A19B-AD8B-4DC9-B17D-578CD9D83A40}">
  <ds:schemaRefs>
    <ds:schemaRef ds:uri="http://schemas.microsoft.com/office/2006/metadata/longProperties"/>
  </ds:schemaRefs>
</ds:datastoreItem>
</file>

<file path=customXml/itemProps2.xml><?xml version="1.0" encoding="utf-8"?>
<ds:datastoreItem xmlns:ds="http://schemas.openxmlformats.org/officeDocument/2006/customXml" ds:itemID="{D1D092D3-C5BE-419C-8038-B0913A7FEE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HP_WeatheredBook_DesignSlides_TP10379504</Template>
  <TotalTime>8996</TotalTime>
  <Words>2293</Words>
  <Application>Microsoft Office PowerPoint</Application>
  <PresentationFormat>On-screen Show (4:3)</PresentationFormat>
  <Paragraphs>361</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ＭＳ Ｐゴシック</vt:lpstr>
      <vt:lpstr>Times</vt:lpstr>
      <vt:lpstr>Times  </vt:lpstr>
      <vt:lpstr>HP_WeatheredBook_DesignSlides_TP10379504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Williams-Bitter Family</cp:lastModifiedBy>
  <cp:revision>46</cp:revision>
  <dcterms:created xsi:type="dcterms:W3CDTF">2012-05-23T16:18:11Z</dcterms:created>
  <dcterms:modified xsi:type="dcterms:W3CDTF">2012-05-30T20:33:01Z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TC103795049990</vt:lpwstr>
  </property>
</Properties>
</file>